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  <p:sldMasterId id="2147483660" r:id="rId2"/>
  </p:sldMasterIdLst>
  <p:notesMasterIdLst>
    <p:notesMasterId r:id="rId93"/>
  </p:notesMasterIdLst>
  <p:sldIdLst>
    <p:sldId id="257" r:id="rId3"/>
    <p:sldId id="576" r:id="rId4"/>
    <p:sldId id="278" r:id="rId5"/>
    <p:sldId id="590" r:id="rId6"/>
    <p:sldId id="591" r:id="rId7"/>
    <p:sldId id="592" r:id="rId8"/>
    <p:sldId id="593" r:id="rId9"/>
    <p:sldId id="594" r:id="rId10"/>
    <p:sldId id="276" r:id="rId11"/>
    <p:sldId id="555" r:id="rId12"/>
    <p:sldId id="504" r:id="rId13"/>
    <p:sldId id="492" r:id="rId14"/>
    <p:sldId id="494" r:id="rId15"/>
    <p:sldId id="569" r:id="rId16"/>
    <p:sldId id="418" r:id="rId17"/>
    <p:sldId id="342" r:id="rId18"/>
    <p:sldId id="574" r:id="rId19"/>
    <p:sldId id="570" r:id="rId20"/>
    <p:sldId id="571" r:id="rId21"/>
    <p:sldId id="572" r:id="rId22"/>
    <p:sldId id="615" r:id="rId23"/>
    <p:sldId id="617" r:id="rId24"/>
    <p:sldId id="616" r:id="rId25"/>
    <p:sldId id="575" r:id="rId26"/>
    <p:sldId id="553" r:id="rId27"/>
    <p:sldId id="480" r:id="rId28"/>
    <p:sldId id="420" r:id="rId29"/>
    <p:sldId id="383" r:id="rId30"/>
    <p:sldId id="269" r:id="rId31"/>
    <p:sldId id="429" r:id="rId32"/>
    <p:sldId id="270" r:id="rId33"/>
    <p:sldId id="479" r:id="rId34"/>
    <p:sldId id="481" r:id="rId35"/>
    <p:sldId id="482" r:id="rId36"/>
    <p:sldId id="483" r:id="rId37"/>
    <p:sldId id="485" r:id="rId38"/>
    <p:sldId id="486" r:id="rId39"/>
    <p:sldId id="508" r:id="rId40"/>
    <p:sldId id="502" r:id="rId41"/>
    <p:sldId id="554" r:id="rId42"/>
    <p:sldId id="347" r:id="rId43"/>
    <p:sldId id="348" r:id="rId44"/>
    <p:sldId id="511" r:id="rId45"/>
    <p:sldId id="510" r:id="rId46"/>
    <p:sldId id="431" r:id="rId47"/>
    <p:sldId id="512" r:id="rId48"/>
    <p:sldId id="522" r:id="rId49"/>
    <p:sldId id="513" r:id="rId50"/>
    <p:sldId id="514" r:id="rId51"/>
    <p:sldId id="515" r:id="rId52"/>
    <p:sldId id="516" r:id="rId53"/>
    <p:sldId id="517" r:id="rId54"/>
    <p:sldId id="518" r:id="rId55"/>
    <p:sldId id="519" r:id="rId56"/>
    <p:sldId id="526" r:id="rId57"/>
    <p:sldId id="520" r:id="rId58"/>
    <p:sldId id="524" r:id="rId59"/>
    <p:sldId id="525" r:id="rId60"/>
    <p:sldId id="527" r:id="rId61"/>
    <p:sldId id="521" r:id="rId62"/>
    <p:sldId id="538" r:id="rId63"/>
    <p:sldId id="535" r:id="rId64"/>
    <p:sldId id="536" r:id="rId65"/>
    <p:sldId id="539" r:id="rId66"/>
    <p:sldId id="542" r:id="rId67"/>
    <p:sldId id="543" r:id="rId68"/>
    <p:sldId id="356" r:id="rId69"/>
    <p:sldId id="458" r:id="rId70"/>
    <p:sldId id="363" r:id="rId71"/>
    <p:sldId id="459" r:id="rId72"/>
    <p:sldId id="398" r:id="rId73"/>
    <p:sldId id="364" r:id="rId74"/>
    <p:sldId id="433" r:id="rId75"/>
    <p:sldId id="454" r:id="rId76"/>
    <p:sldId id="455" r:id="rId77"/>
    <p:sldId id="456" r:id="rId78"/>
    <p:sldId id="457" r:id="rId79"/>
    <p:sldId id="449" r:id="rId80"/>
    <p:sldId id="450" r:id="rId81"/>
    <p:sldId id="447" r:id="rId82"/>
    <p:sldId id="545" r:id="rId83"/>
    <p:sldId id="546" r:id="rId84"/>
    <p:sldId id="547" r:id="rId85"/>
    <p:sldId id="399" r:id="rId86"/>
    <p:sldId id="375" r:id="rId87"/>
    <p:sldId id="551" r:id="rId88"/>
    <p:sldId id="552" r:id="rId89"/>
    <p:sldId id="402" r:id="rId90"/>
    <p:sldId id="376" r:id="rId91"/>
    <p:sldId id="324" r:id="rId9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charset="-34"/>
        <a:ea typeface="+mn-ea"/>
        <a:cs typeface="Tahoma" pitchFamily="34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charset="-34"/>
        <a:ea typeface="+mn-ea"/>
        <a:cs typeface="Tahoma" pitchFamily="34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charset="-34"/>
        <a:ea typeface="+mn-ea"/>
        <a:cs typeface="Tahoma" pitchFamily="34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charset="-34"/>
        <a:ea typeface="+mn-ea"/>
        <a:cs typeface="Tahoma" pitchFamily="34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ngsana New" charset="-34"/>
        <a:ea typeface="+mn-ea"/>
        <a:cs typeface="Tahoma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ngsana New" charset="-34"/>
        <a:ea typeface="+mn-ea"/>
        <a:cs typeface="Tahoma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ngsana New" charset="-34"/>
        <a:ea typeface="+mn-ea"/>
        <a:cs typeface="Tahoma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ngsana New" charset="-34"/>
        <a:ea typeface="+mn-ea"/>
        <a:cs typeface="Tahoma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ngsana New" charset="-34"/>
        <a:ea typeface="+mn-ea"/>
        <a:cs typeface="Tahoma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00FF"/>
    <a:srgbClr val="FFFF00"/>
    <a:srgbClr val="00FFFF"/>
    <a:srgbClr val="FFFF66"/>
    <a:srgbClr val="66FF33"/>
    <a:srgbClr val="CCFF33"/>
    <a:srgbClr val="003300"/>
    <a:srgbClr val="66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020" y="5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84" Type="http://schemas.openxmlformats.org/officeDocument/2006/relationships/slide" Target="slides/slide82.xml"/><Relationship Id="rId89" Type="http://schemas.openxmlformats.org/officeDocument/2006/relationships/slide" Target="slides/slide87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74" Type="http://schemas.openxmlformats.org/officeDocument/2006/relationships/slide" Target="slides/slide72.xml"/><Relationship Id="rId79" Type="http://schemas.openxmlformats.org/officeDocument/2006/relationships/slide" Target="slides/slide77.xml"/><Relationship Id="rId5" Type="http://schemas.openxmlformats.org/officeDocument/2006/relationships/slide" Target="slides/slide3.xml"/><Relationship Id="rId90" Type="http://schemas.openxmlformats.org/officeDocument/2006/relationships/slide" Target="slides/slide88.xml"/><Relationship Id="rId95" Type="http://schemas.openxmlformats.org/officeDocument/2006/relationships/viewProps" Target="viewProps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80" Type="http://schemas.openxmlformats.org/officeDocument/2006/relationships/slide" Target="slides/slide78.xml"/><Relationship Id="rId85" Type="http://schemas.openxmlformats.org/officeDocument/2006/relationships/slide" Target="slides/slide83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slide" Target="slides/slide73.xml"/><Relationship Id="rId83" Type="http://schemas.openxmlformats.org/officeDocument/2006/relationships/slide" Target="slides/slide81.xml"/><Relationship Id="rId88" Type="http://schemas.openxmlformats.org/officeDocument/2006/relationships/slide" Target="slides/slide86.xml"/><Relationship Id="rId91" Type="http://schemas.openxmlformats.org/officeDocument/2006/relationships/slide" Target="slides/slide89.xml"/><Relationship Id="rId9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slide" Target="slides/slide76.xml"/><Relationship Id="rId81" Type="http://schemas.openxmlformats.org/officeDocument/2006/relationships/slide" Target="slides/slide79.xml"/><Relationship Id="rId86" Type="http://schemas.openxmlformats.org/officeDocument/2006/relationships/slide" Target="slides/slide84.xml"/><Relationship Id="rId94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slide" Target="slides/slide74.xml"/><Relationship Id="rId97" Type="http://schemas.openxmlformats.org/officeDocument/2006/relationships/tableStyles" Target="tableStyle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92" Type="http://schemas.openxmlformats.org/officeDocument/2006/relationships/slide" Target="slides/slide90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Relationship Id="rId24" Type="http://schemas.openxmlformats.org/officeDocument/2006/relationships/slide" Target="slides/slide22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66" Type="http://schemas.openxmlformats.org/officeDocument/2006/relationships/slide" Target="slides/slide64.xml"/><Relationship Id="rId87" Type="http://schemas.openxmlformats.org/officeDocument/2006/relationships/slide" Target="slides/slide85.xml"/><Relationship Id="rId61" Type="http://schemas.openxmlformats.org/officeDocument/2006/relationships/slide" Target="slides/slide59.xml"/><Relationship Id="rId82" Type="http://schemas.openxmlformats.org/officeDocument/2006/relationships/slide" Target="slides/slide80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56" Type="http://schemas.openxmlformats.org/officeDocument/2006/relationships/slide" Target="slides/slide54.xml"/><Relationship Id="rId77" Type="http://schemas.openxmlformats.org/officeDocument/2006/relationships/slide" Target="slides/slide75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9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922F8-D7A5-4B09-90AF-A3DBBCA852E0}" type="datetimeFigureOut">
              <a:rPr lang="en-US" smtClean="0"/>
              <a:pPr/>
              <a:t>8/2/2019</a:t>
            </a:fld>
            <a:endParaRPr lang="en-US"/>
          </a:p>
        </p:txBody>
      </p:sp>
      <p:sp>
        <p:nvSpPr>
          <p:cNvPr id="4" name="ตัวยึดรูปบนภาพนิ่ง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ตัวยึดบันทึกย่อ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26901-0930-42D1-81B8-0E3842F1149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BE0B6C-87E8-4A04-9BE0-D6223B8CBF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35CA49-6CD0-47ED-BFAE-D68B314145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3088DC-4F7F-4C19-AF1D-5C51075F15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 smtClean="0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B6C6F5-B3A0-4179-8F1C-DF6EFD50E5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8/2/2019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443B392-7C08-4C55-8807-A3069BFBF9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A53BEA-EA37-4667-B208-D73A6FD4F4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58941B-7B34-4451-B092-62DBB2DB22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5F37B7-5373-4AAC-B66E-6E58D223A64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B958CE-FC4F-4FC1-A752-A4F587EDF87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ABEF20-95FC-4FC9-ADB9-1497D60D02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A2B7CA-0A82-414B-A255-AA15B5362D6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181847"/>
            </a:gs>
            <a:gs pos="100000">
              <a:srgbClr val="333399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400">
                <a:latin typeface="Angsana New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0" hangingPunct="0">
              <a:defRPr sz="1400">
                <a:latin typeface="Angsana New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400">
                <a:latin typeface="Angsana New"/>
              </a:defRPr>
            </a:lvl1pPr>
          </a:lstStyle>
          <a:p>
            <a:pPr>
              <a:defRPr/>
            </a:pPr>
            <a:fld id="{95414B0E-B2A4-4076-BFCB-9FA23884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ngsana New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h-TH" smtClean="0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2523E5E5-D5CA-43FD-ADEA-1BFA496DE702}" type="datetimeFigureOut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8/2/2019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F3110865-D7F4-4476-9C2F-AF0E1D12B3EE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  <a:cs typeface="+mn-cs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>
              <a:solidFill>
                <a:prstClr val="black">
                  <a:tint val="75000"/>
                </a:prstClr>
              </a:solidFill>
              <a:latin typeface="Calibri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4"/>
          <p:cNvSpPr txBox="1">
            <a:spLocks noChangeArrowheads="1"/>
          </p:cNvSpPr>
          <p:nvPr/>
        </p:nvSpPr>
        <p:spPr bwMode="auto">
          <a:xfrm>
            <a:off x="1655700" y="4869160"/>
            <a:ext cx="5616575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cs typeface="CordiaUPC" pitchFamily="34" charset="-34"/>
              </a:rPr>
              <a:t>จามรี </a:t>
            </a:r>
            <a:r>
              <a:rPr lang="th-TH" sz="4800" b="1" dirty="0" err="1">
                <a:solidFill>
                  <a:schemeClr val="bg1"/>
                </a:solidFill>
                <a:latin typeface="Cordia New" pitchFamily="34" charset="-34"/>
                <a:cs typeface="CordiaUPC" pitchFamily="34" charset="-34"/>
              </a:rPr>
              <a:t>ธีรต</a:t>
            </a: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cs typeface="CordiaUPC" pitchFamily="34" charset="-34"/>
              </a:rPr>
              <a:t>กุลพิศาล</a:t>
            </a:r>
          </a:p>
          <a:p>
            <a:pPr algn="ctr" eaLnBrk="0" hangingPunct="0">
              <a:lnSpc>
                <a:spcPct val="80000"/>
              </a:lnSpc>
              <a:spcBef>
                <a:spcPct val="20000"/>
              </a:spcBef>
            </a:pPr>
            <a:r>
              <a:rPr lang="en-US" sz="4800" b="1" dirty="0" smtClean="0">
                <a:solidFill>
                  <a:schemeClr val="bg1"/>
                </a:solidFill>
                <a:latin typeface="Cordia New" pitchFamily="34" charset="-34"/>
                <a:cs typeface="CordiaUPC" pitchFamily="34" charset="-34"/>
              </a:rPr>
              <a:t>6</a:t>
            </a:r>
            <a:r>
              <a:rPr lang="th-TH" sz="4800" b="1" dirty="0" smtClean="0">
                <a:solidFill>
                  <a:schemeClr val="bg1"/>
                </a:solidFill>
                <a:latin typeface="Cordia New" pitchFamily="34" charset="-34"/>
                <a:cs typeface="CordiaUPC" pitchFamily="34" charset="-34"/>
              </a:rPr>
              <a:t> สิงหาคม</a:t>
            </a:r>
            <a:r>
              <a:rPr lang="en-US" sz="4800" b="1" dirty="0" smtClean="0">
                <a:solidFill>
                  <a:schemeClr val="bg1"/>
                </a:solidFill>
                <a:latin typeface="Cordia New" pitchFamily="34" charset="-34"/>
                <a:cs typeface="CordiaUPC" pitchFamily="34" charset="-34"/>
              </a:rPr>
              <a:t> 2562</a:t>
            </a:r>
            <a:endParaRPr lang="th-TH" sz="4800" b="1" dirty="0">
              <a:solidFill>
                <a:schemeClr val="bg1"/>
              </a:solidFill>
              <a:latin typeface="Cordia New" pitchFamily="34" charset="-34"/>
              <a:cs typeface="CordiaUPC" pitchFamily="34" charset="-34"/>
            </a:endParaRPr>
          </a:p>
        </p:txBody>
      </p:sp>
      <p:sp>
        <p:nvSpPr>
          <p:cNvPr id="4" name="Rectangle 4"/>
          <p:cNvSpPr txBox="1">
            <a:spLocks noChangeArrowheads="1"/>
          </p:cNvSpPr>
          <p:nvPr/>
        </p:nvSpPr>
        <p:spPr bwMode="auto">
          <a:xfrm>
            <a:off x="539552" y="692696"/>
            <a:ext cx="7848872" cy="2448272"/>
          </a:xfrm>
          <a:prstGeom prst="rect">
            <a:avLst/>
          </a:prstGeom>
          <a:gradFill flip="none" rotWithShape="1">
            <a:gsLst>
              <a:gs pos="0">
                <a:srgbClr val="0000FF">
                  <a:shade val="30000"/>
                  <a:satMod val="115000"/>
                </a:srgbClr>
              </a:gs>
              <a:gs pos="50000">
                <a:srgbClr val="0000FF">
                  <a:shade val="67500"/>
                  <a:satMod val="115000"/>
                </a:srgbClr>
              </a:gs>
              <a:gs pos="100000">
                <a:srgbClr val="0000FF">
                  <a:shade val="100000"/>
                  <a:satMod val="115000"/>
                </a:srgbClr>
              </a:gs>
            </a:gsLst>
            <a:lin ang="16200000" scaled="1"/>
            <a:tileRect/>
          </a:gradFill>
          <a:ln w="9525">
            <a:solidFill>
              <a:schemeClr val="accent3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FF">
                <a:alpha val="40000"/>
              </a:srgbClr>
            </a:outerShdw>
          </a:effec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8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th-TH" sz="8800" b="1" i="0" u="none" strike="noStrike" kern="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การตัดเกรด</a:t>
            </a:r>
            <a:endParaRPr kumimoji="0" lang="th-TH" sz="88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47738"/>
          </a:xfr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UPC" pitchFamily="34" charset="-34"/>
                <a:cs typeface="Cordia New" pitchFamily="34" charset="-34"/>
              </a:rPr>
              <a:t>การตัดเกรด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209800"/>
            <a:ext cx="8135938" cy="3886200"/>
          </a:xfrm>
        </p:spPr>
        <p:txBody>
          <a:bodyPr/>
          <a:lstStyle/>
          <a:p>
            <a:pPr>
              <a:buFontTx/>
              <a:buChar char=" "/>
            </a:pP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ไม่มีวิธีการตัดเกรดวิธีใดที่สมบูรณ์และถูกต้องที่สุด</a:t>
            </a:r>
          </a:p>
          <a:p>
            <a:pPr>
              <a:buFontTx/>
              <a:buChar char=" "/>
            </a:pP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มีแต่วิธีที่เหมาะสมที่สุดขึ้นกับบริบทของการสอบครั้งนั้นๆ</a:t>
            </a:r>
          </a:p>
          <a:p>
            <a:pPr>
              <a:buFontTx/>
              <a:buChar char=" "/>
            </a:pPr>
            <a:endParaRPr lang="th-TH" sz="5400" b="1" dirty="0" smtClean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578" name="Text Box 2"/>
          <p:cNvSpPr txBox="1">
            <a:spLocks noChangeArrowheads="1"/>
          </p:cNvSpPr>
          <p:nvPr/>
        </p:nvSpPr>
        <p:spPr bwMode="auto">
          <a:xfrm>
            <a:off x="611188" y="620713"/>
            <a:ext cx="8001000" cy="520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ts val="2400"/>
              </a:spcBef>
            </a:pPr>
            <a:r>
              <a:rPr lang="th-TH" sz="6000" b="1" dirty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ความสำคัญของเกรด</a:t>
            </a:r>
          </a:p>
          <a:p>
            <a:pPr eaLnBrk="0" hangingPunct="0">
              <a:spcBef>
                <a:spcPts val="2400"/>
              </a:spcBef>
              <a:buSzPct val="105000"/>
              <a:buFont typeface="Arial" charset="0"/>
              <a:buChar char="•"/>
            </a:pPr>
            <a:r>
              <a:rPr lang="th-TH" sz="44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เพื่อบอกระดับการเรียนรู้ของนักศึกษา</a:t>
            </a:r>
            <a:endParaRPr lang="en-US" sz="4800" b="1" dirty="0">
              <a:solidFill>
                <a:schemeClr val="bg1"/>
              </a:solidFill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eaLnBrk="0" hangingPunct="0">
              <a:spcBef>
                <a:spcPts val="2400"/>
              </a:spcBef>
              <a:buFont typeface="Arial" charset="0"/>
              <a:buChar char="•"/>
            </a:pPr>
            <a:r>
              <a:rPr lang="en-US" sz="4800" b="1" dirty="0">
                <a:solidFill>
                  <a:schemeClr val="bg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en-US" sz="4800" b="1" dirty="0" err="1">
                <a:solidFill>
                  <a:schemeClr val="bg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เพื่อกระตุ้นให้นักศึกษา</a:t>
            </a: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เรียนรู้เพิ่มขึ้น</a:t>
            </a:r>
          </a:p>
          <a:p>
            <a:pPr eaLnBrk="0" hangingPunct="0">
              <a:spcBef>
                <a:spcPts val="2400"/>
              </a:spcBef>
              <a:buFont typeface="Arial" charset="0"/>
              <a:buChar char="•"/>
            </a:pP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 เป็นข้อมูลติดตัว </a:t>
            </a:r>
            <a:r>
              <a:rPr lang="th-TH" sz="4800" b="1" dirty="0" err="1">
                <a:solidFill>
                  <a:schemeClr val="bg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นศ.</a:t>
            </a: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ในการเรียนต่อ</a:t>
            </a:r>
          </a:p>
          <a:p>
            <a:pPr eaLnBrk="0" hangingPunct="0">
              <a:spcBef>
                <a:spcPts val="2400"/>
              </a:spcBef>
              <a:buClr>
                <a:srgbClr val="FFFF66"/>
              </a:buClr>
              <a:buFont typeface="Arial" charset="0"/>
              <a:buChar char="•"/>
            </a:pP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4800" b="1" dirty="0">
                <a:solidFill>
                  <a:srgbClr val="FFFF00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เพื่อ </a:t>
            </a:r>
            <a:r>
              <a:rPr lang="en-US" sz="4800" b="1" dirty="0">
                <a:solidFill>
                  <a:srgbClr val="FFFF00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feedback </a:t>
            </a:r>
            <a:r>
              <a:rPr lang="th-TH" sz="4800" b="1" dirty="0">
                <a:solidFill>
                  <a:srgbClr val="FFFF00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อาจารย์ผู้สอน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0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0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80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80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80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80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80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0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80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8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8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057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0578" grpId="0" uiExpand="1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12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ข้อคำนึงในการตัดเกรด</a:t>
            </a:r>
          </a:p>
        </p:txBody>
      </p:sp>
      <p:sp>
        <p:nvSpPr>
          <p:cNvPr id="26112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09600" y="1981200"/>
            <a:ext cx="8077200" cy="38100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Validity </a:t>
            </a:r>
            <a:r>
              <a:rPr lang="th-TH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ของข้อสอบหรือแบบประเมิน</a:t>
            </a:r>
          </a:p>
          <a:p>
            <a:pPr>
              <a:lnSpc>
                <a:spcPct val="70000"/>
              </a:lnSpc>
            </a:pPr>
            <a:r>
              <a:rPr lang="th-TH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ค่าคะแนนที่ได้มามีความคลาดเคลื่อนเสมอ</a:t>
            </a:r>
          </a:p>
          <a:p>
            <a:pPr>
              <a:lnSpc>
                <a:spcPct val="70000"/>
              </a:lnSpc>
            </a:pPr>
            <a:r>
              <a:rPr lang="th-TH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เกณฑ์ในการตัดสิน</a:t>
            </a:r>
          </a:p>
          <a:p>
            <a:pPr>
              <a:lnSpc>
                <a:spcPct val="70000"/>
              </a:lnSpc>
            </a:pPr>
            <a:r>
              <a:rPr lang="th-TH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วิจารณญาณ</a:t>
            </a:r>
            <a:r>
              <a:rPr lang="en-US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คุณธรรม และยุติธรรม(</a:t>
            </a:r>
            <a:r>
              <a:rPr lang="en-US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Value judgments</a:t>
            </a:r>
            <a:r>
              <a:rPr lang="th-TH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1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1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61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61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61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61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1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112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0" name="Text Box 2"/>
          <p:cNvSpPr txBox="1">
            <a:spLocks noChangeArrowheads="1"/>
          </p:cNvSpPr>
          <p:nvPr/>
        </p:nvSpPr>
        <p:spPr bwMode="auto">
          <a:xfrm>
            <a:off x="457200" y="533400"/>
            <a:ext cx="8153400" cy="1016000"/>
          </a:xfrm>
          <a:prstGeom prst="rect">
            <a:avLst/>
          </a:prstGeo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66FFFF"/>
            </a:solidFill>
            <a:miter lim="800000"/>
            <a:headEnd/>
            <a:tailEnd/>
          </a:ln>
          <a:effectLst>
            <a:outerShdw dist="107763" dir="2700000" algn="ctr" rotWithShape="0">
              <a:srgbClr val="0000FF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h-TH" sz="6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เครื่องมือวัดผลทางการศึกษา</a:t>
            </a:r>
            <a:endParaRPr lang="th-TH" sz="60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1506" name="Text Box 3"/>
          <p:cNvSpPr txBox="1">
            <a:spLocks noChangeArrowheads="1"/>
          </p:cNvSpPr>
          <p:nvPr/>
        </p:nvSpPr>
        <p:spPr bwMode="auto">
          <a:xfrm>
            <a:off x="684213" y="2349500"/>
            <a:ext cx="7993062" cy="275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sz="5000" b="1" dirty="0">
                <a:solidFill>
                  <a:schemeClr val="bg1"/>
                </a:solidFill>
                <a:latin typeface="CordiaUPC" pitchFamily="34" charset="-34"/>
              </a:rPr>
              <a:t>Cognitive: MCQ, MEQ, CRQ, etc</a:t>
            </a:r>
            <a:endParaRPr lang="th-TH" sz="50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sz="5000" b="1" dirty="0">
                <a:solidFill>
                  <a:schemeClr val="bg1"/>
                </a:solidFill>
                <a:latin typeface="CordiaUPC" pitchFamily="34" charset="-34"/>
              </a:rPr>
              <a:t>Performance: </a:t>
            </a:r>
            <a:r>
              <a:rPr lang="en-US" sz="5000" b="1" dirty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practice, OSCE, etc</a:t>
            </a:r>
            <a:endParaRPr lang="th-TH" sz="50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sz="5000" b="1" dirty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Affective: observe, etc</a:t>
            </a:r>
            <a:endParaRPr lang="th-TH" sz="5000" b="1" dirty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sz="5000" b="1" dirty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Others: report, portfolio</a:t>
            </a:r>
            <a:endParaRPr lang="th-TH" sz="5000" b="1" dirty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sz="5400" b="1" dirty="0">
                <a:solidFill>
                  <a:schemeClr val="bg1"/>
                </a:solidFill>
                <a:latin typeface="Arial" pitchFamily="34" charset="0"/>
              </a:rPr>
              <a:t>ประเมินผลอย่างไร</a:t>
            </a:r>
            <a:endParaRPr lang="th-TH" sz="5400" b="1" dirty="0">
              <a:latin typeface="Arial" pitchFamily="34" charset="0"/>
            </a:endParaRPr>
          </a:p>
        </p:txBody>
      </p:sp>
      <p:sp>
        <p:nvSpPr>
          <p:cNvPr id="1054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382000" cy="5029200"/>
          </a:xfrm>
        </p:spPr>
        <p:txBody>
          <a:bodyPr/>
          <a:lstStyle/>
          <a:p>
            <a:pPr>
              <a:buFontTx/>
              <a:buNone/>
            </a:pPr>
            <a:endParaRPr lang="en-US" sz="4400">
              <a:solidFill>
                <a:schemeClr val="bg1"/>
              </a:solidFill>
              <a:latin typeface="Arial" pitchFamily="34" charset="0"/>
            </a:endParaRPr>
          </a:p>
          <a:p>
            <a:pPr>
              <a:buFontTx/>
              <a:buNone/>
            </a:pPr>
            <a:endParaRPr lang="th-TH" sz="4400">
              <a:solidFill>
                <a:schemeClr val="bg1"/>
              </a:solidFill>
              <a:latin typeface="Arial" pitchFamily="34" charset="0"/>
            </a:endParaRPr>
          </a:p>
          <a:p>
            <a:endParaRPr lang="th-TH" sz="48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5476" name="Text Box 4"/>
          <p:cNvSpPr txBox="1">
            <a:spLocks noChangeArrowheads="1"/>
          </p:cNvSpPr>
          <p:nvPr/>
        </p:nvSpPr>
        <p:spPr bwMode="auto">
          <a:xfrm>
            <a:off x="457200" y="1981200"/>
            <a:ext cx="838200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 dirty="0">
                <a:solidFill>
                  <a:schemeClr val="bg1"/>
                </a:solidFill>
                <a:latin typeface="Arial" pitchFamily="34" charset="0"/>
              </a:rPr>
              <a:t>เครื่องมือวัดผล </a:t>
            </a:r>
            <a:r>
              <a:rPr lang="en-US" sz="4000" dirty="0">
                <a:solidFill>
                  <a:schemeClr val="bg1"/>
                </a:solidFill>
                <a:latin typeface="Arial" pitchFamily="34" charset="0"/>
              </a:rPr>
              <a:t>(Tool)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4000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th-TH" sz="4000" dirty="0">
                <a:solidFill>
                  <a:schemeClr val="bg1"/>
                </a:solidFill>
                <a:latin typeface="Arial" pitchFamily="34" charset="0"/>
              </a:rPr>
              <a:t>เลือกเครื่องมืดวัดผลให้ตรงกับสิ่งที่ต้องการจะวัด</a:t>
            </a:r>
            <a:r>
              <a:rPr lang="en-US" sz="4000" dirty="0">
                <a:solidFill>
                  <a:schemeClr val="bg1"/>
                </a:solidFill>
                <a:latin typeface="Arial" pitchFamily="34" charset="0"/>
              </a:rPr>
              <a:t>/</a:t>
            </a:r>
            <a:r>
              <a:rPr lang="th-TH" sz="4000" dirty="0">
                <a:solidFill>
                  <a:schemeClr val="bg1"/>
                </a:solidFill>
                <a:latin typeface="Arial" pitchFamily="34" charset="0"/>
              </a:rPr>
              <a:t>วัตถุประสงค์</a:t>
            </a:r>
          </a:p>
          <a:p>
            <a:pPr>
              <a:spcBef>
                <a:spcPct val="50000"/>
              </a:spcBef>
              <a:buFontTx/>
              <a:buChar char="•"/>
            </a:pPr>
            <a:r>
              <a:rPr lang="th-TH" sz="4000" dirty="0">
                <a:solidFill>
                  <a:schemeClr val="bg1"/>
                </a:solidFill>
                <a:latin typeface="Arial" pitchFamily="34" charset="0"/>
              </a:rPr>
              <a:t> เลือกเนื้อหาที่จะวัดตรงตามระดับการเรียนรู้</a:t>
            </a:r>
            <a:endParaRPr lang="en-US" sz="4000" dirty="0">
              <a:solidFill>
                <a:schemeClr val="bg1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endParaRPr lang="en-US" sz="4400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133600"/>
            <a:ext cx="7696200" cy="1524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600" b="1" dirty="0" smtClean="0">
                <a:solidFill>
                  <a:schemeClr val="bg1"/>
                </a:solidFill>
                <a:latin typeface="CordiaUPC" pitchFamily="34" charset="-34"/>
              </a:rPr>
              <a:t>การวิเคราะห์เครื่องมือวัดผล</a:t>
            </a:r>
            <a:endParaRPr lang="th-TH" sz="8000" dirty="0" smtClean="0"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144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คุณสมบัติของข้อสอบที่ดี</a:t>
            </a:r>
            <a:endParaRPr lang="th-TH" sz="6000" b="1" smtClean="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137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20000" cy="4495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Validity - </a:t>
            </a:r>
            <a:r>
              <a:rPr lang="th-TH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วัดตรงตามสิ่งที่สอน</a:t>
            </a:r>
            <a:endParaRPr lang="en-US" sz="4400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Reliability - </a:t>
            </a:r>
            <a:r>
              <a:rPr lang="th-TH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ความคงที่ของผลสอบ</a:t>
            </a:r>
            <a:endParaRPr lang="en-US" sz="4400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Objectivity - </a:t>
            </a:r>
            <a:r>
              <a:rPr lang="en-US" sz="4400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มีความเป็นปรนัย</a:t>
            </a:r>
            <a:endParaRPr lang="en-US" sz="4400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Comprehensiveness - </a:t>
            </a:r>
            <a:r>
              <a:rPr lang="en-US" sz="4400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ไม่เยิ่นเย้อ</a:t>
            </a:r>
            <a:endParaRPr lang="en-US" sz="4400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Good level of difficulty</a:t>
            </a: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Good discrimination power</a:t>
            </a:r>
            <a:endParaRPr lang="th-TH" sz="4400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144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คุณสมบัติของข้อสอบที่ดี</a:t>
            </a:r>
            <a:endParaRPr lang="th-TH" sz="6000" b="1" smtClean="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137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620000" cy="4495800"/>
          </a:xfrm>
        </p:spPr>
        <p:txBody>
          <a:bodyPr/>
          <a:lstStyle/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Validity - </a:t>
            </a:r>
            <a:r>
              <a:rPr lang="th-TH" sz="4400" b="1" dirty="0" smtClean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วัดตรงตามสิ่งที่สอน</a:t>
            </a:r>
            <a:endParaRPr lang="en-US" sz="4400" b="1" dirty="0" smtClean="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Reliability - </a:t>
            </a:r>
            <a:r>
              <a:rPr lang="th-TH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ความคงที่ของผลสอบ</a:t>
            </a:r>
            <a:endParaRPr lang="en-US" sz="4400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Objectivity - </a:t>
            </a:r>
            <a:r>
              <a:rPr lang="en-US" sz="4400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มีความเป็นปรนัย</a:t>
            </a:r>
            <a:endParaRPr lang="en-US" sz="4400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Comprehensiveness - </a:t>
            </a:r>
            <a:r>
              <a:rPr lang="en-US" sz="4400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ไม่เยิ่นเย้อ</a:t>
            </a:r>
            <a:endParaRPr lang="en-US" sz="4400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Good level of difficulty</a:t>
            </a:r>
          </a:p>
          <a:p>
            <a:pPr>
              <a:spcBef>
                <a:spcPct val="0"/>
              </a:spcBef>
            </a:pPr>
            <a:r>
              <a:rPr lang="en-US" sz="4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Good discrimination power</a:t>
            </a:r>
            <a:endParaRPr lang="th-TH" sz="4400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7924800" cy="838200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sz="6000" b="1" dirty="0">
                <a:solidFill>
                  <a:schemeClr val="bg1"/>
                </a:solidFill>
                <a:latin typeface="Arial" pitchFamily="34" charset="0"/>
              </a:rPr>
              <a:t>คุณลักษณะของแบบทดสอบ</a:t>
            </a:r>
            <a:endParaRPr lang="th-TH" sz="6600" b="1" dirty="0">
              <a:latin typeface="Arial" pitchFamily="34" charset="0"/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382000" cy="5029200"/>
          </a:xfrm>
        </p:spPr>
        <p:txBody>
          <a:bodyPr/>
          <a:lstStyle/>
          <a:p>
            <a:pPr>
              <a:buFontTx/>
              <a:buNone/>
            </a:pPr>
            <a:endParaRPr lang="en-US" sz="4400">
              <a:solidFill>
                <a:schemeClr val="bg1"/>
              </a:solidFill>
              <a:latin typeface="Arial" pitchFamily="34" charset="0"/>
            </a:endParaRPr>
          </a:p>
          <a:p>
            <a:pPr>
              <a:buFontTx/>
              <a:buNone/>
            </a:pPr>
            <a:endParaRPr lang="th-TH" sz="4400">
              <a:solidFill>
                <a:schemeClr val="bg1"/>
              </a:solidFill>
              <a:latin typeface="Arial" pitchFamily="34" charset="0"/>
            </a:endParaRPr>
          </a:p>
          <a:p>
            <a:endParaRPr lang="th-TH" sz="48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06500" name="Text Box 4"/>
          <p:cNvSpPr txBox="1">
            <a:spLocks noChangeArrowheads="1"/>
          </p:cNvSpPr>
          <p:nvPr/>
        </p:nvSpPr>
        <p:spPr bwMode="auto">
          <a:xfrm>
            <a:off x="457200" y="1828800"/>
            <a:ext cx="8382000" cy="374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>
                <a:solidFill>
                  <a:srgbClr val="FFFF00"/>
                </a:solidFill>
                <a:latin typeface="Arial" pitchFamily="34" charset="0"/>
              </a:rPr>
              <a:t>Validity </a:t>
            </a:r>
            <a:r>
              <a:rPr lang="th-TH" sz="4000" dirty="0">
                <a:solidFill>
                  <a:srgbClr val="FFFF00"/>
                </a:solidFill>
                <a:latin typeface="Arial" pitchFamily="34" charset="0"/>
              </a:rPr>
              <a:t>ความแม่นตรง</a:t>
            </a:r>
            <a:endParaRPr lang="en-US" sz="4400" dirty="0">
              <a:solidFill>
                <a:schemeClr val="bg1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4000" dirty="0">
                <a:solidFill>
                  <a:schemeClr val="bg1"/>
                </a:solidFill>
                <a:latin typeface="Arial" pitchFamily="34" charset="0"/>
              </a:rPr>
              <a:t> Content valid : adequate sampling</a:t>
            </a:r>
          </a:p>
          <a:p>
            <a:pPr>
              <a:spcBef>
                <a:spcPct val="50000"/>
              </a:spcBef>
            </a:pPr>
            <a:r>
              <a:rPr lang="en-US" sz="4000" dirty="0">
                <a:solidFill>
                  <a:schemeClr val="bg1"/>
                </a:solidFill>
                <a:latin typeface="Arial" pitchFamily="34" charset="0"/>
              </a:rPr>
              <a:t>   </a:t>
            </a:r>
            <a:r>
              <a:rPr lang="th-TH" sz="4000" dirty="0">
                <a:solidFill>
                  <a:schemeClr val="bg1"/>
                </a:solidFill>
                <a:latin typeface="Arial" pitchFamily="34" charset="0"/>
              </a:rPr>
              <a:t>ต้องมี </a:t>
            </a:r>
            <a:r>
              <a:rPr lang="en-US" sz="4000" dirty="0">
                <a:solidFill>
                  <a:srgbClr val="FFFF00"/>
                </a:solidFill>
                <a:latin typeface="Arial" pitchFamily="34" charset="0"/>
              </a:rPr>
              <a:t>Table of specification</a:t>
            </a:r>
            <a:r>
              <a:rPr lang="en-US" sz="4000" dirty="0">
                <a:solidFill>
                  <a:schemeClr val="bg1"/>
                </a:solidFill>
                <a:latin typeface="Arial" pitchFamily="34" charset="0"/>
              </a:rPr>
              <a:t>    </a:t>
            </a:r>
            <a:r>
              <a:rPr lang="en-US" sz="4000" dirty="0" err="1">
                <a:solidFill>
                  <a:schemeClr val="bg1"/>
                </a:solidFill>
                <a:latin typeface="Arial" pitchFamily="34" charset="0"/>
              </a:rPr>
              <a:t>ของข้อสอบแต่ละครั้งที่จะสอบ</a:t>
            </a:r>
            <a:r>
              <a:rPr lang="en-US" sz="4000" dirty="0">
                <a:solidFill>
                  <a:schemeClr val="bg1"/>
                </a:solidFill>
                <a:latin typeface="Arial" pitchFamily="34" charset="0"/>
              </a:rPr>
              <a:t> </a:t>
            </a:r>
            <a:r>
              <a:rPr lang="th-TH" sz="4000" dirty="0">
                <a:solidFill>
                  <a:schemeClr val="bg1"/>
                </a:solidFill>
                <a:latin typeface="Arial" pitchFamily="34" charset="0"/>
              </a:rPr>
              <a:t>โดยเฉพาะ การสอบ </a:t>
            </a:r>
            <a:r>
              <a:rPr lang="en-US" sz="4000" dirty="0" smtClean="0">
                <a:solidFill>
                  <a:schemeClr val="bg1"/>
                </a:solidFill>
                <a:latin typeface="Arial" pitchFamily="34" charset="0"/>
              </a:rPr>
              <a:t>MCQ</a:t>
            </a:r>
            <a:endParaRPr lang="en-US" sz="4400" dirty="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7924800" cy="838200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sz="6000" b="1" dirty="0">
                <a:solidFill>
                  <a:schemeClr val="bg1"/>
                </a:solidFill>
                <a:latin typeface="Arial" pitchFamily="34" charset="0"/>
              </a:rPr>
              <a:t>คุณลักษณะของแบบทดสอบ</a:t>
            </a:r>
            <a:endParaRPr lang="th-TH" sz="6600" b="1" dirty="0">
              <a:latin typeface="Arial" pitchFamily="34" charset="0"/>
            </a:endParaRPr>
          </a:p>
        </p:txBody>
      </p:sp>
      <p:sp>
        <p:nvSpPr>
          <p:cNvPr id="113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382000" cy="5029200"/>
          </a:xfrm>
        </p:spPr>
        <p:txBody>
          <a:bodyPr/>
          <a:lstStyle/>
          <a:p>
            <a:pPr>
              <a:buFontTx/>
              <a:buNone/>
            </a:pPr>
            <a:endParaRPr lang="en-US" sz="4400">
              <a:solidFill>
                <a:schemeClr val="bg1"/>
              </a:solidFill>
              <a:latin typeface="Arial" pitchFamily="34" charset="0"/>
            </a:endParaRPr>
          </a:p>
          <a:p>
            <a:pPr>
              <a:buFontTx/>
              <a:buNone/>
            </a:pPr>
            <a:endParaRPr lang="th-TH" sz="4400">
              <a:solidFill>
                <a:schemeClr val="bg1"/>
              </a:solidFill>
              <a:latin typeface="Arial" pitchFamily="34" charset="0"/>
            </a:endParaRPr>
          </a:p>
          <a:p>
            <a:endParaRPr lang="th-TH" sz="48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3668" name="Text Box 4"/>
          <p:cNvSpPr txBox="1">
            <a:spLocks noChangeArrowheads="1"/>
          </p:cNvSpPr>
          <p:nvPr/>
        </p:nvSpPr>
        <p:spPr bwMode="auto">
          <a:xfrm>
            <a:off x="457200" y="1828800"/>
            <a:ext cx="8382000" cy="536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  <a:latin typeface="Arial" pitchFamily="34" charset="0"/>
              </a:rPr>
              <a:t>Validity </a:t>
            </a:r>
            <a:r>
              <a:rPr lang="th-TH" sz="4000">
                <a:solidFill>
                  <a:srgbClr val="FFFF00"/>
                </a:solidFill>
                <a:latin typeface="Arial" pitchFamily="34" charset="0"/>
              </a:rPr>
              <a:t>ความแม่นตรง</a:t>
            </a:r>
            <a:endParaRPr lang="en-US" sz="4400">
              <a:solidFill>
                <a:schemeClr val="bg1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4000">
                <a:solidFill>
                  <a:schemeClr val="bg1"/>
                </a:solidFill>
                <a:latin typeface="Arial" pitchFamily="34" charset="0"/>
              </a:rPr>
              <a:t> Constructive valid : </a:t>
            </a:r>
            <a:r>
              <a:rPr lang="th-TH" sz="4000">
                <a:solidFill>
                  <a:schemeClr val="bg1"/>
                </a:solidFill>
                <a:latin typeface="Arial" pitchFamily="34" charset="0"/>
              </a:rPr>
              <a:t>ความเที่ยงตรงตามทฤษฎี </a:t>
            </a:r>
          </a:p>
          <a:p>
            <a:pPr>
              <a:spcBef>
                <a:spcPct val="50000"/>
              </a:spcBef>
            </a:pPr>
            <a:r>
              <a:rPr lang="en-US" sz="4000">
                <a:solidFill>
                  <a:schemeClr val="bg1"/>
                </a:solidFill>
                <a:latin typeface="Arial" pitchFamily="34" charset="0"/>
              </a:rPr>
              <a:t> สามารถวัดพฤติกรรมการเรียนรู้ของผู้เรียนได้ เช่น วัด skill - </a:t>
            </a:r>
            <a:r>
              <a:rPr lang="th-TH" sz="4000">
                <a:solidFill>
                  <a:schemeClr val="bg1"/>
                </a:solidFill>
                <a:latin typeface="Arial" pitchFamily="34" charset="0"/>
              </a:rPr>
              <a:t>สอบ </a:t>
            </a:r>
            <a:r>
              <a:rPr lang="en-US" sz="4000">
                <a:solidFill>
                  <a:schemeClr val="bg1"/>
                </a:solidFill>
                <a:latin typeface="Arial" pitchFamily="34" charset="0"/>
              </a:rPr>
              <a:t>OSCE,          </a:t>
            </a:r>
            <a:r>
              <a:rPr lang="th-TH" sz="4000">
                <a:solidFill>
                  <a:schemeClr val="bg1"/>
                </a:solidFill>
                <a:latin typeface="Arial" pitchFamily="34" charset="0"/>
              </a:rPr>
              <a:t>วัด </a:t>
            </a:r>
            <a:r>
              <a:rPr lang="en-US" sz="4000">
                <a:solidFill>
                  <a:schemeClr val="bg1"/>
                </a:solidFill>
                <a:latin typeface="Arial" pitchFamily="34" charset="0"/>
              </a:rPr>
              <a:t>knowledge - </a:t>
            </a:r>
            <a:r>
              <a:rPr lang="th-TH" sz="4000">
                <a:solidFill>
                  <a:schemeClr val="bg1"/>
                </a:solidFill>
                <a:latin typeface="Arial" pitchFamily="34" charset="0"/>
              </a:rPr>
              <a:t>สอบ </a:t>
            </a:r>
            <a:r>
              <a:rPr lang="en-US" sz="4000">
                <a:solidFill>
                  <a:schemeClr val="bg1"/>
                </a:solidFill>
                <a:latin typeface="Arial" pitchFamily="34" charset="0"/>
              </a:rPr>
              <a:t>MCQ </a:t>
            </a:r>
            <a:r>
              <a:rPr lang="th-TH" sz="4000">
                <a:solidFill>
                  <a:schemeClr val="bg1"/>
                </a:solidFill>
                <a:latin typeface="Arial" pitchFamily="34" charset="0"/>
              </a:rPr>
              <a:t>เป็นต้น</a:t>
            </a:r>
            <a:endParaRPr lang="en-US" sz="4000">
              <a:solidFill>
                <a:schemeClr val="bg1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</a:pPr>
            <a:endParaRPr lang="en-US" sz="4400">
              <a:solidFill>
                <a:schemeClr val="bg1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914400" y="381000"/>
            <a:ext cx="7467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4400" b="1" dirty="0" smtClean="0">
                <a:solidFill>
                  <a:prstClr val="black"/>
                </a:solidFill>
                <a:latin typeface="Comic Sans MS" pitchFamily="66" charset="0"/>
                <a:cs typeface="+mn-cs"/>
              </a:rPr>
              <a:t>Educational Trilogy (OLE)</a:t>
            </a:r>
            <a:endParaRPr lang="en-US" sz="4400" b="1" dirty="0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7" name="สี่เหลี่ยมมุมมน 6"/>
          <p:cNvSpPr/>
          <p:nvPr/>
        </p:nvSpPr>
        <p:spPr>
          <a:xfrm>
            <a:off x="2590800" y="2667000"/>
            <a:ext cx="3810000" cy="1066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Educational </a:t>
            </a: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O</a:t>
            </a:r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bjectives</a:t>
            </a:r>
            <a:endParaRPr lang="en-US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8" name="สี่เหลี่ยมมุมมน 7"/>
          <p:cNvSpPr/>
          <p:nvPr/>
        </p:nvSpPr>
        <p:spPr>
          <a:xfrm>
            <a:off x="1066800" y="4419600"/>
            <a:ext cx="3276600" cy="1066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L</a:t>
            </a:r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earning experience</a:t>
            </a:r>
            <a:endParaRPr lang="en-US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sp>
        <p:nvSpPr>
          <p:cNvPr id="9" name="สี่เหลี่ยมมุมมน 8"/>
          <p:cNvSpPr/>
          <p:nvPr/>
        </p:nvSpPr>
        <p:spPr>
          <a:xfrm>
            <a:off x="5181600" y="4419600"/>
            <a:ext cx="3084688" cy="10668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4000" b="1" dirty="0" smtClean="0">
                <a:solidFill>
                  <a:srgbClr val="FF0000"/>
                </a:solidFill>
                <a:latin typeface="Comic Sans MS" pitchFamily="66" charset="0"/>
              </a:rPr>
              <a:t>E</a:t>
            </a:r>
            <a:r>
              <a:rPr lang="en-US" sz="4000" b="1" dirty="0" smtClean="0">
                <a:solidFill>
                  <a:prstClr val="black"/>
                </a:solidFill>
                <a:latin typeface="Comic Sans MS" pitchFamily="66" charset="0"/>
              </a:rPr>
              <a:t>valuation/assessment</a:t>
            </a:r>
            <a:endParaRPr lang="en-US" sz="4000" b="1" dirty="0">
              <a:solidFill>
                <a:prstClr val="black"/>
              </a:solidFill>
              <a:latin typeface="Comic Sans MS" pitchFamily="66" charset="0"/>
            </a:endParaRPr>
          </a:p>
        </p:txBody>
      </p:sp>
      <p:cxnSp>
        <p:nvCxnSpPr>
          <p:cNvPr id="13" name="ลูกศรเชื่อมต่อแบบตรง 12"/>
          <p:cNvCxnSpPr>
            <a:stCxn id="7" idx="2"/>
            <a:endCxn id="8" idx="0"/>
          </p:cNvCxnSpPr>
          <p:nvPr/>
        </p:nvCxnSpPr>
        <p:spPr>
          <a:xfrm rot="5400000">
            <a:off x="3257550" y="3181350"/>
            <a:ext cx="685800" cy="179070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ลูกศรเชื่อมต่อแบบตรง 14"/>
          <p:cNvCxnSpPr>
            <a:stCxn id="8" idx="3"/>
            <a:endCxn id="9" idx="1"/>
          </p:cNvCxnSpPr>
          <p:nvPr/>
        </p:nvCxnSpPr>
        <p:spPr>
          <a:xfrm>
            <a:off x="4343400" y="4953000"/>
            <a:ext cx="838200" cy="1588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ลูกศรเชื่อมต่อแบบตรง 16"/>
          <p:cNvCxnSpPr>
            <a:stCxn id="7" idx="2"/>
            <a:endCxn id="9" idx="0"/>
          </p:cNvCxnSpPr>
          <p:nvPr/>
        </p:nvCxnSpPr>
        <p:spPr>
          <a:xfrm rot="16200000" flipH="1">
            <a:off x="5266972" y="2962628"/>
            <a:ext cx="685800" cy="222814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629400" y="28956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prstClr val="black"/>
                </a:solidFill>
                <a:latin typeface="Comic Sans MS" pitchFamily="66" charset="0"/>
                <a:cs typeface="+mn-cs"/>
              </a:rPr>
              <a:t>Predict learning</a:t>
            </a:r>
            <a:endParaRPr lang="en-US" sz="1800" b="1" dirty="0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76400" y="5638800"/>
            <a:ext cx="19812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prstClr val="black"/>
                </a:solidFill>
                <a:latin typeface="Comic Sans MS" pitchFamily="66" charset="0"/>
                <a:cs typeface="+mn-cs"/>
              </a:rPr>
              <a:t>Provide learning</a:t>
            </a:r>
            <a:endParaRPr lang="en-US" sz="1800" b="1" dirty="0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791200" y="5638800"/>
            <a:ext cx="2362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sz="1800" b="1" dirty="0" smtClean="0">
                <a:solidFill>
                  <a:prstClr val="black"/>
                </a:solidFill>
                <a:latin typeface="Comic Sans MS" pitchFamily="66" charset="0"/>
                <a:cs typeface="+mn-cs"/>
              </a:rPr>
              <a:t>Evaluate learning</a:t>
            </a:r>
            <a:endParaRPr lang="en-US" sz="1800" b="1" dirty="0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429000" y="1524000"/>
            <a:ext cx="2514600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r>
              <a:rPr lang="en-US" sz="3600" b="1" dirty="0" smtClean="0">
                <a:solidFill>
                  <a:prstClr val="black"/>
                </a:solidFill>
                <a:latin typeface="Comic Sans MS" pitchFamily="66" charset="0"/>
                <a:cs typeface="+mn-cs"/>
              </a:rPr>
              <a:t>GOALS</a:t>
            </a:r>
            <a:endParaRPr lang="en-US" sz="3600" b="1" dirty="0">
              <a:solidFill>
                <a:prstClr val="black"/>
              </a:solidFill>
              <a:latin typeface="Comic Sans MS" pitchFamily="66" charset="0"/>
              <a:cs typeface="+mn-cs"/>
            </a:endParaRPr>
          </a:p>
        </p:txBody>
      </p:sp>
      <p:sp>
        <p:nvSpPr>
          <p:cNvPr id="18" name="ลูกศรลง 17"/>
          <p:cNvSpPr/>
          <p:nvPr/>
        </p:nvSpPr>
        <p:spPr>
          <a:xfrm>
            <a:off x="4495800" y="2209800"/>
            <a:ext cx="304800" cy="457200"/>
          </a:xfrm>
          <a:prstGeom prst="down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 sz="180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609600"/>
            <a:ext cx="7924800" cy="838200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sz="6000" b="1" dirty="0">
                <a:solidFill>
                  <a:schemeClr val="bg1"/>
                </a:solidFill>
                <a:latin typeface="Arial" pitchFamily="34" charset="0"/>
              </a:rPr>
              <a:t>คุณลักษณะของแบบทดสอบ</a:t>
            </a:r>
            <a:endParaRPr lang="th-TH" sz="6600" b="1" dirty="0">
              <a:latin typeface="Arial" pitchFamily="34" charset="0"/>
            </a:endParaRPr>
          </a:p>
        </p:txBody>
      </p:sp>
      <p:sp>
        <p:nvSpPr>
          <p:cNvPr id="1146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828800"/>
            <a:ext cx="8382000" cy="5029200"/>
          </a:xfrm>
        </p:spPr>
        <p:txBody>
          <a:bodyPr/>
          <a:lstStyle/>
          <a:p>
            <a:pPr>
              <a:buFontTx/>
              <a:buNone/>
            </a:pPr>
            <a:endParaRPr lang="en-US" sz="4400">
              <a:solidFill>
                <a:schemeClr val="bg1"/>
              </a:solidFill>
              <a:latin typeface="Arial" pitchFamily="34" charset="0"/>
            </a:endParaRPr>
          </a:p>
          <a:p>
            <a:pPr>
              <a:buFontTx/>
              <a:buNone/>
            </a:pPr>
            <a:endParaRPr lang="th-TH" sz="4400">
              <a:solidFill>
                <a:schemeClr val="bg1"/>
              </a:solidFill>
              <a:latin typeface="Arial" pitchFamily="34" charset="0"/>
            </a:endParaRPr>
          </a:p>
          <a:p>
            <a:endParaRPr lang="th-TH" sz="480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114692" name="Text Box 4"/>
          <p:cNvSpPr txBox="1">
            <a:spLocks noChangeArrowheads="1"/>
          </p:cNvSpPr>
          <p:nvPr/>
        </p:nvSpPr>
        <p:spPr bwMode="auto">
          <a:xfrm>
            <a:off x="457200" y="1828800"/>
            <a:ext cx="8382000" cy="4570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solidFill>
                  <a:srgbClr val="FFFF00"/>
                </a:solidFill>
                <a:latin typeface="Arial" pitchFamily="34" charset="0"/>
              </a:rPr>
              <a:t>Validity </a:t>
            </a:r>
            <a:r>
              <a:rPr lang="th-TH" sz="4000">
                <a:solidFill>
                  <a:srgbClr val="FFFF00"/>
                </a:solidFill>
                <a:latin typeface="Arial" pitchFamily="34" charset="0"/>
              </a:rPr>
              <a:t>ความแม่นตรง</a:t>
            </a:r>
            <a:endParaRPr lang="en-US" sz="4400">
              <a:solidFill>
                <a:schemeClr val="bg1"/>
              </a:solidFill>
              <a:latin typeface="Arial" pitchFamily="34" charset="0"/>
            </a:endParaRPr>
          </a:p>
          <a:p>
            <a:pPr>
              <a:spcBef>
                <a:spcPct val="50000"/>
              </a:spcBef>
              <a:buFontTx/>
              <a:buChar char="•"/>
            </a:pPr>
            <a:r>
              <a:rPr lang="en-US" sz="4000">
                <a:solidFill>
                  <a:schemeClr val="bg1"/>
                </a:solidFill>
                <a:latin typeface="Arial" pitchFamily="34" charset="0"/>
              </a:rPr>
              <a:t> Concurrent valid :</a:t>
            </a:r>
            <a:r>
              <a:rPr lang="th-TH" sz="4000">
                <a:solidFill>
                  <a:schemeClr val="bg1"/>
                </a:solidFill>
                <a:latin typeface="Arial" pitchFamily="34" charset="0"/>
              </a:rPr>
              <a:t>ความเที่ยงตรงตามสถานการณ์ </a:t>
            </a:r>
          </a:p>
          <a:p>
            <a:pPr>
              <a:spcBef>
                <a:spcPct val="50000"/>
              </a:spcBef>
            </a:pPr>
            <a:r>
              <a:rPr lang="en-US" sz="4400">
                <a:solidFill>
                  <a:schemeClr val="bg1"/>
                </a:solidFill>
                <a:latin typeface="Arial" pitchFamily="34" charset="0"/>
              </a:rPr>
              <a:t>นักเรียนทำแบบทดสอบได้คะแนนสูงต้องแสดงว่านักเรียนมีความรู้สิ่งนั้นจริง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5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r>
              <a:rPr lang="en-US" sz="7200" b="1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Table of specification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385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1905000"/>
            <a:ext cx="7543800" cy="4419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	</a:t>
            </a:r>
            <a:r>
              <a:rPr lang="th-TH" sz="60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ตารางหรือแผนผังการกำหนดรายละเอียด</a:t>
            </a:r>
            <a:r>
              <a:rPr lang="th-TH" sz="60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(</a:t>
            </a:r>
            <a:r>
              <a:rPr lang="en-US" sz="60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blue print)</a:t>
            </a:r>
            <a:r>
              <a:rPr lang="en-US" sz="60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 </a:t>
            </a:r>
            <a:r>
              <a:rPr lang="th-TH" sz="60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ของข้อสอบ</a:t>
            </a:r>
            <a:r>
              <a:rPr lang="en-US" sz="60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แต่ละชุด ก่อนการออกข้อสอบแต่ละครั้ง</a:t>
            </a:r>
            <a:endParaRPr lang="th-TH" sz="6000" b="1">
              <a:latin typeface="Arial" pitchFamily="34" charset="0"/>
              <a:cs typeface="Arial" pitchFamily="34" charset="0"/>
            </a:endParaRPr>
          </a:p>
          <a:p>
            <a:pPr lvl="1" algn="ctr">
              <a:lnSpc>
                <a:spcPct val="80000"/>
              </a:lnSpc>
              <a:buFontTx/>
              <a:buNone/>
            </a:pPr>
            <a:endParaRPr lang="th-TH" sz="4000" b="1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85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8595" grpId="0" build="p" bldLvl="2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6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7620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r>
              <a:rPr lang="en-US" sz="7200" b="1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Table of specification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396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981200"/>
            <a:ext cx="7772400" cy="4419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th-TH" sz="54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กำหนดจากอะไร</a:t>
            </a:r>
          </a:p>
          <a:p>
            <a:pPr>
              <a:lnSpc>
                <a:spcPct val="90000"/>
              </a:lnSpc>
            </a:pPr>
            <a:r>
              <a:rPr lang="th-TH" sz="54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ทำไมต้องมีการกำหนด </a:t>
            </a:r>
            <a:r>
              <a:rPr lang="en-US" sz="54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spec</a:t>
            </a:r>
            <a:endParaRPr lang="th-TH" sz="5400" b="1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90000"/>
              </a:lnSpc>
            </a:pPr>
            <a:r>
              <a:rPr lang="th-TH" sz="54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ใครเป็นผู้กำหนดหรือจัดทำ</a:t>
            </a:r>
          </a:p>
          <a:p>
            <a:pPr>
              <a:lnSpc>
                <a:spcPct val="90000"/>
              </a:lnSpc>
            </a:pPr>
            <a:r>
              <a:rPr lang="th-TH" sz="54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ข้อสอบที่ได้ตรงตาม </a:t>
            </a:r>
            <a:r>
              <a:rPr lang="en-US" sz="54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spec </a:t>
            </a:r>
            <a:r>
              <a:rPr lang="th-TH" sz="54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หรือไม่</a:t>
            </a:r>
            <a:endParaRPr lang="th-TH" sz="4400" b="1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th-TH" sz="4000" b="1">
              <a:latin typeface="Arial" pitchFamily="34" charset="0"/>
              <a:cs typeface="Arial" pitchFamily="34" charset="0"/>
            </a:endParaRPr>
          </a:p>
          <a:p>
            <a:pPr lvl="1" algn="ctr">
              <a:lnSpc>
                <a:spcPct val="80000"/>
              </a:lnSpc>
              <a:buFontTx/>
              <a:buNone/>
            </a:pPr>
            <a:endParaRPr lang="th-TH" sz="4000" b="1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9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96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9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96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9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96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396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9619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66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4572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r>
              <a:rPr lang="en-US" sz="7200" b="1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Table of specification</a:t>
            </a:r>
            <a:endParaRPr lang="en-US" sz="4000" b="1">
              <a:latin typeface="Arial" pitchFamily="34" charset="0"/>
              <a:cs typeface="Arial" pitchFamily="34" charset="0"/>
            </a:endParaRPr>
          </a:p>
        </p:txBody>
      </p:sp>
      <p:sp>
        <p:nvSpPr>
          <p:cNvPr id="2416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676400"/>
            <a:ext cx="8229600" cy="44196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	</a:t>
            </a:r>
            <a:r>
              <a:rPr lang="th-TH" sz="48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ตารางหรือแผนผังการกำหนดรายละเอียด</a:t>
            </a:r>
            <a:r>
              <a:rPr lang="th-TH" sz="48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(</a:t>
            </a:r>
            <a:r>
              <a:rPr lang="en-US" sz="48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blue print)</a:t>
            </a:r>
            <a:r>
              <a:rPr lang="en-US" sz="48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 </a:t>
            </a:r>
            <a:r>
              <a:rPr lang="th-TH" sz="48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ของข้อสอบ</a:t>
            </a:r>
            <a:r>
              <a:rPr lang="en-US" sz="48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แต่ละชุด </a:t>
            </a:r>
            <a:r>
              <a:rPr lang="th-TH" sz="48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ได้แก่</a:t>
            </a:r>
            <a:endParaRPr lang="th-TH" sz="4400" b="1">
              <a:solidFill>
                <a:schemeClr val="bg1"/>
              </a:solidFill>
              <a:latin typeface="Times New Roman" pitchFamily="18" charset="0"/>
              <a:cs typeface="CordiaUPC" pitchFamily="34" charset="-34"/>
            </a:endParaRPr>
          </a:p>
          <a:p>
            <a:pPr lvl="1">
              <a:lnSpc>
                <a:spcPct val="80000"/>
              </a:lnSpc>
            </a:pPr>
            <a:r>
              <a:rPr lang="th-TH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กำหนด </a:t>
            </a:r>
            <a:r>
              <a:rPr lang="en-US" sz="44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topic</a:t>
            </a:r>
            <a:r>
              <a:rPr lang="en-US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 </a:t>
            </a:r>
            <a:r>
              <a:rPr lang="th-TH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ของข้อสอบแต่ละข้อ</a:t>
            </a:r>
          </a:p>
          <a:p>
            <a:pPr lvl="1">
              <a:lnSpc>
                <a:spcPct val="80000"/>
              </a:lnSpc>
            </a:pPr>
            <a:r>
              <a:rPr lang="th-TH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กำหนดทักษะหรือ </a:t>
            </a:r>
            <a:r>
              <a:rPr lang="en-US" sz="44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task</a:t>
            </a:r>
            <a:r>
              <a:rPr lang="en-US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 </a:t>
            </a:r>
            <a:r>
              <a:rPr lang="th-TH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ที่ต้องการจะวัด</a:t>
            </a:r>
          </a:p>
          <a:p>
            <a:pPr lvl="1">
              <a:lnSpc>
                <a:spcPct val="80000"/>
              </a:lnSpc>
            </a:pPr>
            <a:r>
              <a:rPr lang="th-TH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กำหนดระดับของความสามารถในการเรียนรู้ที่ต้องการวัด</a:t>
            </a:r>
          </a:p>
          <a:p>
            <a:pPr lvl="1">
              <a:lnSpc>
                <a:spcPct val="80000"/>
              </a:lnSpc>
            </a:pPr>
            <a:r>
              <a:rPr lang="th-TH" sz="4400" b="1">
                <a:solidFill>
                  <a:schemeClr val="bg1"/>
                </a:solidFill>
                <a:latin typeface="Times New Roman" pitchFamily="18" charset="0"/>
                <a:cs typeface="CordiaUPC" pitchFamily="34" charset="-34"/>
              </a:rPr>
              <a:t>กำหนดจำนวนข้อ</a:t>
            </a:r>
            <a:endParaRPr lang="th-TH" sz="4000" b="1">
              <a:solidFill>
                <a:schemeClr val="bg1"/>
              </a:solidFill>
              <a:latin typeface="Times New Roman" pitchFamily="18" charset="0"/>
              <a:cs typeface="CordiaUPC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th-TH" sz="4000" b="1">
              <a:latin typeface="Arial" pitchFamily="34" charset="0"/>
              <a:cs typeface="Arial" pitchFamily="34" charset="0"/>
            </a:endParaRPr>
          </a:p>
          <a:p>
            <a:pPr lvl="1" algn="ctr">
              <a:lnSpc>
                <a:spcPct val="80000"/>
              </a:lnSpc>
              <a:buFontTx/>
              <a:buNone/>
            </a:pPr>
            <a:endParaRPr lang="th-TH" sz="4000" b="1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16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16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16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166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416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1667" grpId="0" build="p" bldLvl="2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604" y="620688"/>
            <a:ext cx="9020793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4283968" y="5805264"/>
            <a:ext cx="42484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  <a:latin typeface="Comic Sans MS" pitchFamily="66" charset="0"/>
              </a:rPr>
              <a:t>Albert Einstein</a:t>
            </a:r>
            <a:endParaRPr lang="th-TH" sz="3600" dirty="0">
              <a:solidFill>
                <a:schemeClr val="bg1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ข้อคำนึงในการ</a:t>
            </a: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ตัดเกรด</a:t>
            </a:r>
            <a:endParaRPr lang="th-TH" sz="5400" b="1" smtClean="0">
              <a:solidFill>
                <a:schemeClr val="bg1"/>
              </a:solidFill>
              <a:latin typeface="CordiaUPC" pitchFamily="34" charset="-34"/>
            </a:endParaRPr>
          </a:p>
        </p:txBody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981200"/>
            <a:ext cx="8077200" cy="418465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Validity </a:t>
            </a: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ของข้อสอบหรือแบบประเมิน</a:t>
            </a:r>
          </a:p>
          <a:p>
            <a:pPr>
              <a:lnSpc>
                <a:spcPct val="70000"/>
              </a:lnSpc>
            </a:pPr>
            <a:r>
              <a:rPr lang="th-TH" sz="50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ค่าคะแนนที่ได้มามีความคลาดเคลื่อนเสมอ</a:t>
            </a:r>
          </a:p>
          <a:p>
            <a:pPr>
              <a:lnSpc>
                <a:spcPct val="70000"/>
              </a:lnSpc>
            </a:pP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เกณฑ์ในการตัดสิน</a:t>
            </a:r>
          </a:p>
          <a:p>
            <a:pPr>
              <a:lnSpc>
                <a:spcPct val="70000"/>
              </a:lnSpc>
            </a:pP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วิจารณญาณ คุณธรรม และยุติธรรม (</a:t>
            </a: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Value judgments</a:t>
            </a: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90600" y="0"/>
            <a:ext cx="7162800" cy="682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Text Box 2"/>
          <p:cNvSpPr txBox="1">
            <a:spLocks noChangeArrowheads="1"/>
          </p:cNvSpPr>
          <p:nvPr/>
        </p:nvSpPr>
        <p:spPr bwMode="auto">
          <a:xfrm>
            <a:off x="533400" y="533400"/>
            <a:ext cx="8153400" cy="1016000"/>
          </a:xfrm>
          <a:prstGeom prst="rect">
            <a:avLst/>
          </a:prstGeo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66FFFF"/>
            </a:solidFill>
            <a:miter lim="800000"/>
            <a:headEnd/>
            <a:tailEnd/>
          </a:ln>
          <a:effectLst>
            <a:outerShdw dist="107763" dir="2700000" algn="ctr" rotWithShape="0">
              <a:srgbClr val="0000FF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h-TH" sz="6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เครื่องมือวัดผลทางการศึกษา</a:t>
            </a:r>
          </a:p>
        </p:txBody>
      </p:sp>
      <p:sp>
        <p:nvSpPr>
          <p:cNvPr id="184323" name="Text Box 3"/>
          <p:cNvSpPr txBox="1">
            <a:spLocks noChangeArrowheads="1"/>
          </p:cNvSpPr>
          <p:nvPr/>
        </p:nvSpPr>
        <p:spPr bwMode="auto">
          <a:xfrm>
            <a:off x="539750" y="1989138"/>
            <a:ext cx="8424863" cy="411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spcBef>
                <a:spcPct val="50000"/>
              </a:spcBef>
            </a:pPr>
            <a:r>
              <a:rPr lang="en-US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Reliability การสอบแต่ละครั้งค่าคะแนนที่ได้มักจะมีความคลาดเคลื่อนของเครื่องมือที่ใช้วัด (</a:t>
            </a:r>
            <a:r>
              <a:rPr lang="en-US" sz="4800" b="1" dirty="0" err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ข้อสอบ</a:t>
            </a:r>
            <a:r>
              <a:rPr lang="en-US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)</a:t>
            </a:r>
          </a:p>
          <a:p>
            <a:pPr marL="457200" indent="-457200" eaLnBrk="0" hangingPunct="0">
              <a:spcBef>
                <a:spcPct val="50000"/>
              </a:spcBef>
            </a:pPr>
            <a:r>
              <a:rPr lang="th-TH" sz="4800" b="1" dirty="0">
                <a:solidFill>
                  <a:schemeClr val="bg1"/>
                </a:solidFill>
                <a:cs typeface="CordiaUPC" pitchFamily="34" charset="-34"/>
              </a:rPr>
              <a:t>หาค่าได้จากการคำนวณทางสถิติ ซึ่งขึ้นกับชนิดของข้อสอบ</a:t>
            </a:r>
            <a:endParaRPr lang="en-US" sz="4800" b="1" dirty="0">
              <a:solidFill>
                <a:schemeClr val="bg1"/>
              </a:solidFill>
              <a:cs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43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2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</a:rPr>
              <a:t>MCQ</a:t>
            </a:r>
            <a:endParaRPr lang="th-TH" sz="4000" b="1" smtClean="0">
              <a:latin typeface="Arial" charset="0"/>
            </a:endParaRPr>
          </a:p>
        </p:txBody>
      </p:sp>
      <p:sp>
        <p:nvSpPr>
          <p:cNvPr id="143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700213"/>
            <a:ext cx="8066088" cy="5157787"/>
          </a:xfrm>
        </p:spPr>
        <p:txBody>
          <a:bodyPr/>
          <a:lstStyle/>
          <a:p>
            <a:pPr marL="990600" lvl="1" indent="-533400">
              <a:lnSpc>
                <a:spcPct val="70000"/>
              </a:lnSpc>
              <a:buFontTx/>
              <a:buNone/>
            </a:pP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การหาค่า </a:t>
            </a: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Reliability</a:t>
            </a:r>
          </a:p>
          <a:p>
            <a:pPr marL="990600" lvl="1" indent="-533400">
              <a:lnSpc>
                <a:spcPct val="70000"/>
              </a:lnSpc>
              <a:buFontTx/>
              <a:buAutoNum type="arabicPeriod"/>
            </a:pP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Test – retest method</a:t>
            </a:r>
          </a:p>
          <a:p>
            <a:pPr marL="990600" lvl="1" indent="-533400">
              <a:lnSpc>
                <a:spcPct val="70000"/>
              </a:lnSpc>
              <a:buFontTx/>
              <a:buAutoNum type="arabicPeriod"/>
            </a:pP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Parallel test </a:t>
            </a: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หาค่าความสัมพันธ์โดย</a:t>
            </a: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Pearson coefficient correlation</a:t>
            </a:r>
          </a:p>
          <a:p>
            <a:pPr marL="990600" lvl="1" indent="-533400">
              <a:lnSpc>
                <a:spcPct val="70000"/>
              </a:lnSpc>
              <a:buFontTx/>
              <a:buAutoNum type="arabicPeriod"/>
            </a:pP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Internal consistency </a:t>
            </a:r>
          </a:p>
          <a:p>
            <a:pPr marL="1371600" lvl="2" indent="-457200">
              <a:lnSpc>
                <a:spcPct val="70000"/>
              </a:lnSpc>
            </a:pP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Split-half method</a:t>
            </a:r>
          </a:p>
          <a:p>
            <a:pPr marL="1371600" lvl="2" indent="-457200">
              <a:lnSpc>
                <a:spcPct val="70000"/>
              </a:lnSpc>
            </a:pPr>
            <a:r>
              <a:rPr lang="en-US" sz="5000" b="1" dirty="0" err="1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Kuder</a:t>
            </a:r>
            <a:r>
              <a:rPr lang="en-US" sz="50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-Richardson : KR-20, KR-21</a:t>
            </a:r>
          </a:p>
          <a:p>
            <a:pPr marL="1371600" lvl="2" indent="-457200">
              <a:lnSpc>
                <a:spcPct val="60000"/>
              </a:lnSpc>
              <a:buFontTx/>
              <a:buNone/>
            </a:pPr>
            <a:endParaRPr lang="en-US" sz="4400" b="1" dirty="0" smtClean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  <a:p>
            <a:pPr marL="1371600" lvl="2" indent="-457200">
              <a:lnSpc>
                <a:spcPct val="60000"/>
              </a:lnSpc>
            </a:pPr>
            <a:endParaRPr lang="en-US" sz="4400" b="1" dirty="0" smtClean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  <a:p>
            <a:pPr marL="990600" lvl="1" indent="-533400">
              <a:lnSpc>
                <a:spcPct val="80000"/>
              </a:lnSpc>
            </a:pPr>
            <a:endParaRPr lang="en-US" sz="48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marL="990600" lvl="1" indent="-533400">
              <a:lnSpc>
                <a:spcPct val="80000"/>
              </a:lnSpc>
            </a:pPr>
            <a:endParaRPr lang="th-TH" sz="48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marL="990600" lvl="1" indent="-533400">
              <a:lnSpc>
                <a:spcPct val="80000"/>
              </a:lnSpc>
            </a:pPr>
            <a:endParaRPr lang="en-US" sz="48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marL="990600" lvl="1" indent="-533400">
              <a:lnSpc>
                <a:spcPct val="80000"/>
              </a:lnSpc>
              <a:buFontTx/>
              <a:buNone/>
            </a:pPr>
            <a:endParaRPr lang="th-TH" sz="48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marL="990600" lvl="1" indent="-533400">
              <a:lnSpc>
                <a:spcPct val="80000"/>
              </a:lnSpc>
            </a:pPr>
            <a:endParaRPr lang="en-US" sz="5400" b="1" dirty="0" smtClean="0">
              <a:solidFill>
                <a:srgbClr val="FFFF00"/>
              </a:solidFill>
              <a:latin typeface="CordiaUPC" pitchFamily="34" charset="-34"/>
            </a:endParaRPr>
          </a:p>
          <a:p>
            <a:pPr marL="990600" lvl="1" indent="-533400">
              <a:buFontTx/>
              <a:buNone/>
            </a:pPr>
            <a:endParaRPr lang="en-US" b="1" dirty="0" smtClean="0">
              <a:solidFill>
                <a:srgbClr val="FFFF00"/>
              </a:solidFill>
              <a:latin typeface="Arial" charset="0"/>
            </a:endParaRPr>
          </a:p>
          <a:p>
            <a:pPr marL="990600" lvl="1" indent="-533400">
              <a:lnSpc>
                <a:spcPct val="80000"/>
              </a:lnSpc>
              <a:buFontTx/>
              <a:buNone/>
            </a:pPr>
            <a:endParaRPr lang="en-US" sz="4800" b="1" dirty="0" smtClean="0">
              <a:latin typeface="CordiaUPC" pitchFamily="34" charset="-34"/>
            </a:endParaRPr>
          </a:p>
          <a:p>
            <a:pPr marL="990600" lvl="1" indent="-533400">
              <a:lnSpc>
                <a:spcPct val="80000"/>
              </a:lnSpc>
            </a:pPr>
            <a:endParaRPr lang="th-TH" sz="4800" b="1" dirty="0" smtClean="0"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</a:rPr>
              <a:t>MCQ</a:t>
            </a:r>
            <a:endParaRPr lang="th-TH" sz="4000" b="1" smtClean="0">
              <a:latin typeface="Arial" charset="0"/>
            </a:endParaRPr>
          </a:p>
        </p:txBody>
      </p:sp>
      <p:sp>
        <p:nvSpPr>
          <p:cNvPr id="2765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73238"/>
            <a:ext cx="8534400" cy="5084762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r>
              <a:rPr lang="en-US" sz="4800" b="1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Reliability</a:t>
            </a:r>
            <a:endParaRPr lang="th-TH" sz="4800" b="1" smtClean="0">
              <a:solidFill>
                <a:srgbClr val="FFFF00"/>
              </a:solidFill>
              <a:latin typeface="CordiaUPC" pitchFamily="34" charset="-34"/>
              <a:cs typeface="CordiaUPC" pitchFamily="34" charset="-34"/>
            </a:endParaRPr>
          </a:p>
          <a:p>
            <a:pPr lvl="1">
              <a:lnSpc>
                <a:spcPct val="80000"/>
              </a:lnSpc>
            </a:pP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</a:rPr>
              <a:t>หา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ค่า Reliability coefficient ตามสูตร Kuder-Richardson KR-20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</a:rPr>
              <a:t>หรือ 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KR-21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</a:rPr>
              <a:t>ก็ได้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	r</a:t>
            </a:r>
            <a:r>
              <a:rPr lang="en-US" sz="4800" b="1" baseline="-25000" smtClean="0">
                <a:solidFill>
                  <a:schemeClr val="bg1"/>
                </a:solidFill>
                <a:latin typeface="CordiaUPC" pitchFamily="34" charset="-34"/>
              </a:rPr>
              <a:t>tt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 =  n    1 -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  <a:sym typeface="Symbol" pitchFamily="18" charset="2"/>
              </a:rPr>
              <a:t> sum 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p</a:t>
            </a:r>
            <a:r>
              <a:rPr lang="en-US" sz="4800" b="1" baseline="-25000" smtClean="0">
                <a:solidFill>
                  <a:schemeClr val="bg1"/>
                </a:solidFill>
                <a:latin typeface="CordiaUPC" pitchFamily="34" charset="-34"/>
              </a:rPr>
              <a:t>i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q</a:t>
            </a:r>
            <a:r>
              <a:rPr lang="en-US" sz="4800" b="1" baseline="-25000" smtClean="0">
                <a:solidFill>
                  <a:schemeClr val="bg1"/>
                </a:solidFill>
                <a:latin typeface="CordiaUPC" pitchFamily="34" charset="-34"/>
              </a:rPr>
              <a:t>i  </a:t>
            </a:r>
            <a:endParaRPr lang="en-US" sz="4800" b="1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		    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</a:rPr>
              <a:t>n-1</a:t>
            </a:r>
            <a:r>
              <a:rPr lang="th-TH" sz="4800" b="1" smtClean="0">
                <a:solidFill>
                  <a:srgbClr val="FFFF00"/>
                </a:solidFill>
                <a:latin typeface="CordiaUPC" pitchFamily="34" charset="-34"/>
              </a:rPr>
              <a:t>	</a:t>
            </a:r>
            <a:r>
              <a:rPr lang="th-TH" sz="4800" b="1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   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</a:rPr>
              <a:t>SD</a:t>
            </a:r>
            <a:r>
              <a:rPr lang="th-TH" sz="4800" b="1" baseline="30000" smtClean="0">
                <a:solidFill>
                  <a:schemeClr val="bg1"/>
                </a:solidFill>
                <a:latin typeface="CordiaUPC" pitchFamily="34" charset="-34"/>
              </a:rPr>
              <a:t>2</a:t>
            </a:r>
            <a:endParaRPr lang="th-TH" sz="4800" b="1" smtClean="0">
              <a:solidFill>
                <a:srgbClr val="FFFF00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en-US" sz="4800" b="1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th-TH" sz="4800" b="1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en-US" sz="5400" b="1" smtClean="0">
              <a:solidFill>
                <a:srgbClr val="FFFF00"/>
              </a:solidFill>
              <a:latin typeface="CordiaUPC" pitchFamily="34" charset="-34"/>
            </a:endParaRPr>
          </a:p>
          <a:p>
            <a:pPr lvl="1">
              <a:buFontTx/>
              <a:buNone/>
            </a:pPr>
            <a:endParaRPr lang="en-US" b="1" smtClean="0">
              <a:solidFill>
                <a:srgbClr val="FFFF00"/>
              </a:solidFill>
              <a:latin typeface="Arial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en-US" sz="4800" b="1" smtClean="0"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th-TH" sz="4800" b="1" smtClean="0">
              <a:latin typeface="CordiaUPC" pitchFamily="34" charset="-34"/>
            </a:endParaRPr>
          </a:p>
        </p:txBody>
      </p:sp>
      <p:sp>
        <p:nvSpPr>
          <p:cNvPr id="27651" name="Line 4"/>
          <p:cNvSpPr>
            <a:spLocks noChangeShapeType="1"/>
          </p:cNvSpPr>
          <p:nvPr/>
        </p:nvSpPr>
        <p:spPr bwMode="auto">
          <a:xfrm>
            <a:off x="1835150" y="4508500"/>
            <a:ext cx="609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7652" name="Line 5"/>
          <p:cNvSpPr>
            <a:spLocks noChangeShapeType="1"/>
          </p:cNvSpPr>
          <p:nvPr/>
        </p:nvSpPr>
        <p:spPr bwMode="auto">
          <a:xfrm>
            <a:off x="3348038" y="4508500"/>
            <a:ext cx="1447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7653" name="AutoShape 8"/>
          <p:cNvSpPr>
            <a:spLocks/>
          </p:cNvSpPr>
          <p:nvPr/>
        </p:nvSpPr>
        <p:spPr bwMode="auto">
          <a:xfrm>
            <a:off x="2627313" y="3933825"/>
            <a:ext cx="71437" cy="1008063"/>
          </a:xfrm>
          <a:prstGeom prst="leftBracket">
            <a:avLst>
              <a:gd name="adj" fmla="val 117593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27654" name="AutoShape 9"/>
          <p:cNvSpPr>
            <a:spLocks/>
          </p:cNvSpPr>
          <p:nvPr/>
        </p:nvSpPr>
        <p:spPr bwMode="auto">
          <a:xfrm>
            <a:off x="4859338" y="4005263"/>
            <a:ext cx="73025" cy="1008062"/>
          </a:xfrm>
          <a:prstGeom prst="rightBracket">
            <a:avLst>
              <a:gd name="adj" fmla="val 115036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15370" name="Text Box 10"/>
          <p:cNvSpPr txBox="1">
            <a:spLocks noChangeArrowheads="1"/>
          </p:cNvSpPr>
          <p:nvPr/>
        </p:nvSpPr>
        <p:spPr bwMode="auto">
          <a:xfrm>
            <a:off x="5435600" y="3716338"/>
            <a:ext cx="3457575" cy="1336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=</a:t>
            </a:r>
            <a:r>
              <a:rPr lang="en-US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   </a:t>
            </a:r>
            <a:r>
              <a:rPr lang="en-US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n</a:t>
            </a:r>
            <a:r>
              <a:rPr lang="th-TH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	  </a:t>
            </a:r>
            <a:r>
              <a:rPr lang="en-US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1 – x(n-x)</a:t>
            </a:r>
          </a:p>
          <a:p>
            <a:pPr eaLnBrk="0" hangingPunct="0">
              <a:lnSpc>
                <a:spcPct val="20000"/>
              </a:lnSpc>
              <a:spcBef>
                <a:spcPct val="50000"/>
              </a:spcBef>
            </a:pPr>
            <a:r>
              <a:rPr lang="en-US" sz="48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   n-1        nSD</a:t>
            </a:r>
            <a:r>
              <a:rPr lang="en-US" sz="4800" b="1" baseline="3000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2</a:t>
            </a:r>
            <a:endParaRPr lang="th-TH" sz="4800" b="1" baseline="3000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5371" name="AutoShape 11"/>
          <p:cNvSpPr>
            <a:spLocks/>
          </p:cNvSpPr>
          <p:nvPr/>
        </p:nvSpPr>
        <p:spPr bwMode="auto">
          <a:xfrm>
            <a:off x="6588125" y="3933825"/>
            <a:ext cx="71438" cy="935038"/>
          </a:xfrm>
          <a:prstGeom prst="leftBracket">
            <a:avLst>
              <a:gd name="adj" fmla="val 109073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algn="ctr" eaLnBrk="0" hangingPunct="0"/>
            <a:endParaRPr lang="th-TH">
              <a:solidFill>
                <a:srgbClr val="FFFF00"/>
              </a:solidFill>
            </a:endParaRPr>
          </a:p>
        </p:txBody>
      </p:sp>
      <p:sp>
        <p:nvSpPr>
          <p:cNvPr id="15372" name="AutoShape 12"/>
          <p:cNvSpPr>
            <a:spLocks/>
          </p:cNvSpPr>
          <p:nvPr/>
        </p:nvSpPr>
        <p:spPr bwMode="auto">
          <a:xfrm>
            <a:off x="8532813" y="3933825"/>
            <a:ext cx="73025" cy="935038"/>
          </a:xfrm>
          <a:prstGeom prst="rightBracket">
            <a:avLst>
              <a:gd name="adj" fmla="val 106703"/>
            </a:avLst>
          </a:prstGeom>
          <a:noFill/>
          <a:ln w="9525">
            <a:solidFill>
              <a:srgbClr val="FFFF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15373" name="Line 13"/>
          <p:cNvSpPr>
            <a:spLocks noChangeShapeType="1"/>
          </p:cNvSpPr>
          <p:nvPr/>
        </p:nvSpPr>
        <p:spPr bwMode="auto">
          <a:xfrm>
            <a:off x="5867400" y="4508500"/>
            <a:ext cx="649288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15374" name="Line 14"/>
          <p:cNvSpPr>
            <a:spLocks noChangeShapeType="1"/>
          </p:cNvSpPr>
          <p:nvPr/>
        </p:nvSpPr>
        <p:spPr bwMode="auto">
          <a:xfrm>
            <a:off x="7308850" y="4508500"/>
            <a:ext cx="1081088" cy="0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7660" name="Text Box 15"/>
          <p:cNvSpPr txBox="1">
            <a:spLocks noChangeArrowheads="1"/>
          </p:cNvSpPr>
          <p:nvPr/>
        </p:nvSpPr>
        <p:spPr bwMode="auto">
          <a:xfrm>
            <a:off x="2195513" y="5445125"/>
            <a:ext cx="23764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4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KR-20</a:t>
            </a:r>
            <a:endParaRPr lang="th-TH" sz="44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5376" name="Text Box 16"/>
          <p:cNvSpPr txBox="1">
            <a:spLocks noChangeArrowheads="1"/>
          </p:cNvSpPr>
          <p:nvPr/>
        </p:nvSpPr>
        <p:spPr bwMode="auto">
          <a:xfrm>
            <a:off x="6227763" y="5373688"/>
            <a:ext cx="2160587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  </a:t>
            </a:r>
            <a:r>
              <a:rPr lang="en-US" sz="4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KR-21</a:t>
            </a:r>
            <a:endParaRPr lang="th-TH" sz="4400" b="1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5377" name="Line 17"/>
          <p:cNvSpPr>
            <a:spLocks noChangeShapeType="1"/>
          </p:cNvSpPr>
          <p:nvPr/>
        </p:nvSpPr>
        <p:spPr bwMode="auto">
          <a:xfrm>
            <a:off x="7451725" y="3933825"/>
            <a:ext cx="152400" cy="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378" name="Line 18"/>
          <p:cNvSpPr>
            <a:spLocks noChangeShapeType="1"/>
          </p:cNvSpPr>
          <p:nvPr/>
        </p:nvSpPr>
        <p:spPr bwMode="auto">
          <a:xfrm>
            <a:off x="8172450" y="4005263"/>
            <a:ext cx="152400" cy="0"/>
          </a:xfrm>
          <a:prstGeom prst="line">
            <a:avLst/>
          </a:prstGeom>
          <a:noFill/>
          <a:ln w="9525">
            <a:solidFill>
              <a:srgbClr val="FFFF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019175"/>
          </a:xfr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rgbClr val="66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UPC" pitchFamily="34" charset="-34"/>
                <a:cs typeface="Cordia New" pitchFamily="34" charset="-34"/>
              </a:rPr>
              <a:t>หน้าที่ของครู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762000" y="2060575"/>
            <a:ext cx="7532688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50000"/>
              </a:spcBef>
            </a:pPr>
            <a:r>
              <a:rPr lang="en-US" sz="5400" b="1" dirty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- </a:t>
            </a:r>
            <a:r>
              <a:rPr lang="th-TH" sz="5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กำหนด </a:t>
            </a:r>
            <a:r>
              <a:rPr lang="en-US" sz="5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Objective of learning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r>
              <a:rPr lang="en-US" sz="5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5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จัดการเรียนรู้ </a:t>
            </a:r>
            <a:r>
              <a:rPr lang="en-US" sz="5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Learning experience</a:t>
            </a:r>
          </a:p>
          <a:p>
            <a:pPr eaLnBrk="0" hangingPunct="0">
              <a:lnSpc>
                <a:spcPct val="80000"/>
              </a:lnSpc>
              <a:spcBef>
                <a:spcPct val="50000"/>
              </a:spcBef>
              <a:buFontTx/>
              <a:buChar char="-"/>
            </a:pPr>
            <a:r>
              <a:rPr lang="en-US" sz="5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5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ประเมินผล </a:t>
            </a:r>
            <a:r>
              <a:rPr lang="en-US" sz="5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Evaluation</a:t>
            </a:r>
            <a:endParaRPr lang="th-TH" sz="5000" b="1" dirty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</a:rPr>
              <a:t>MEQ or OSCE</a:t>
            </a:r>
            <a:endParaRPr lang="th-TH" sz="4000" b="1" smtClean="0">
              <a:latin typeface="Arial" charset="0"/>
            </a:endParaRPr>
          </a:p>
        </p:txBody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73238"/>
            <a:ext cx="8839200" cy="5084762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r>
              <a:rPr lang="en-US" sz="48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Reliability</a:t>
            </a:r>
            <a:r>
              <a:rPr lang="th-TH" sz="48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 </a:t>
            </a:r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ใช้</a:t>
            </a:r>
            <a:r>
              <a:rPr lang="en-US" sz="4800" b="1" dirty="0" err="1" smtClean="0">
                <a:solidFill>
                  <a:schemeClr val="bg1"/>
                </a:solidFill>
                <a:latin typeface="CordiaUPC" pitchFamily="34" charset="-34"/>
              </a:rPr>
              <a:t>สูตร</a:t>
            </a:r>
            <a:r>
              <a:rPr lang="en-US" sz="4800" b="1" dirty="0" smtClean="0">
                <a:solidFill>
                  <a:schemeClr val="bg1"/>
                </a:solidFill>
                <a:latin typeface="CordiaUPC" pitchFamily="34" charset="-34"/>
              </a:rPr>
              <a:t> </a:t>
            </a:r>
            <a:r>
              <a:rPr lang="en-US" sz="5400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Cronbach’s</a:t>
            </a:r>
            <a:r>
              <a:rPr lang="en-US" sz="5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Alpha</a:t>
            </a:r>
            <a:r>
              <a:rPr lang="en-US" dirty="0" smtClean="0"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dirty="0" smtClean="0">
                <a:latin typeface="Symbol" pitchFamily="18" charset="2"/>
                <a:cs typeface="Cordia New" pitchFamily="34" charset="-34"/>
              </a:rPr>
              <a:t>	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dirty="0" smtClean="0">
                <a:latin typeface="Symbol" pitchFamily="18" charset="2"/>
                <a:cs typeface="Cordia New" pitchFamily="34" charset="-34"/>
              </a:rPr>
              <a:t>			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dirty="0" smtClean="0">
                <a:latin typeface="Symbol" pitchFamily="18" charset="2"/>
                <a:cs typeface="Cordia New" pitchFamily="34" charset="-34"/>
              </a:rPr>
              <a:t>		</a:t>
            </a:r>
            <a:r>
              <a:rPr lang="en-US" sz="3200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a </a:t>
            </a:r>
            <a:r>
              <a:rPr lang="en-US" sz="4000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(</a:t>
            </a:r>
            <a:r>
              <a:rPr lang="en-US" sz="4000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rtt</a:t>
            </a:r>
            <a:r>
              <a:rPr lang="en-US" sz="4000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)</a:t>
            </a:r>
            <a:r>
              <a:rPr lang="en-US" sz="3200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	 =	k      1 -  S</a:t>
            </a:r>
            <a:r>
              <a:rPr lang="en-US" sz="3200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3200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s</a:t>
            </a:r>
            <a:r>
              <a:rPr lang="en-US" sz="3200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i</a:t>
            </a:r>
            <a:r>
              <a:rPr lang="en-US" sz="3200" baseline="30000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2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3600" baseline="30000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			        </a:t>
            </a:r>
            <a:r>
              <a:rPr lang="en-US" sz="3200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k - 1           s</a:t>
            </a:r>
            <a:r>
              <a:rPr lang="en-US" sz="3200" baseline="30000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2</a:t>
            </a:r>
            <a:r>
              <a:rPr lang="en-US" sz="4800" baseline="30000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 </a:t>
            </a:r>
          </a:p>
          <a:p>
            <a:pPr lvl="1">
              <a:lnSpc>
                <a:spcPct val="110000"/>
              </a:lnSpc>
              <a:buFontTx/>
              <a:buNone/>
            </a:pPr>
            <a:r>
              <a:rPr lang="en-US" baseline="30000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		</a:t>
            </a:r>
            <a:r>
              <a:rPr lang="en-US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a  </a:t>
            </a:r>
            <a:r>
              <a:rPr lang="en-US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en-US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สัมประสิทธิ์ความเชื่อมั่น</a:t>
            </a:r>
            <a:r>
              <a:rPr lang="en-US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(reliability)</a:t>
            </a:r>
          </a:p>
          <a:p>
            <a:pPr lvl="1">
              <a:lnSpc>
                <a:spcPct val="110000"/>
              </a:lnSpc>
              <a:buFontTx/>
              <a:buNone/>
            </a:pPr>
            <a:r>
              <a:rPr lang="en-US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	  </a:t>
            </a:r>
            <a:r>
              <a:rPr lang="en-US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k</a:t>
            </a:r>
            <a:r>
              <a:rPr lang="en-US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   = </a:t>
            </a:r>
            <a:r>
              <a:rPr lang="en-US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จำนวนข้อของข้อสอบชุดนั้น</a:t>
            </a:r>
            <a:endParaRPr lang="en-US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 lvl="1">
              <a:lnSpc>
                <a:spcPct val="110000"/>
              </a:lnSpc>
              <a:buFontTx/>
              <a:buNone/>
            </a:pPr>
            <a:r>
              <a:rPr lang="en-US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S</a:t>
            </a:r>
            <a:r>
              <a:rPr lang="en-US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s</a:t>
            </a:r>
            <a:r>
              <a:rPr lang="en-US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i</a:t>
            </a:r>
            <a:r>
              <a:rPr lang="en-US" baseline="30000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2</a:t>
            </a:r>
            <a:r>
              <a:rPr lang="en-US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  = </a:t>
            </a:r>
            <a:r>
              <a:rPr lang="en-US" sz="2400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ผลรวมความแปรปรวนของคะแนนของแต่ละคน</a:t>
            </a:r>
            <a:r>
              <a:rPr lang="en-US" sz="2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ในแต่ละข้อของข้อสอบ</a:t>
            </a:r>
            <a:endParaRPr lang="en-US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 lvl="1">
              <a:lnSpc>
                <a:spcPct val="110000"/>
              </a:lnSpc>
              <a:buFontTx/>
              <a:buNone/>
            </a:pPr>
            <a:r>
              <a:rPr lang="en-US" baseline="30000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	 </a:t>
            </a:r>
            <a:r>
              <a:rPr lang="en-US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s</a:t>
            </a:r>
            <a:r>
              <a:rPr lang="en-US" baseline="30000" dirty="0" smtClean="0">
                <a:solidFill>
                  <a:schemeClr val="bg1"/>
                </a:solidFill>
                <a:latin typeface="Symbol" pitchFamily="18" charset="2"/>
                <a:cs typeface="Cordia New" pitchFamily="34" charset="-34"/>
              </a:rPr>
              <a:t>2    </a:t>
            </a:r>
            <a:r>
              <a:rPr lang="en-US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en-US" b="1" dirty="0" err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ความแปรปรวนของคะแนนทั้งหมด</a:t>
            </a:r>
            <a:endParaRPr lang="en-US" b="1" dirty="0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th-TH" sz="48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en-US" sz="48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th-TH" sz="48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en-US" sz="5400" b="1" dirty="0" smtClean="0">
              <a:solidFill>
                <a:srgbClr val="FFFF00"/>
              </a:solidFill>
              <a:latin typeface="CordiaUPC" pitchFamily="34" charset="-34"/>
            </a:endParaRPr>
          </a:p>
          <a:p>
            <a:pPr lvl="1">
              <a:buFontTx/>
              <a:buNone/>
            </a:pPr>
            <a:endParaRPr lang="en-US" b="1" dirty="0" smtClean="0">
              <a:solidFill>
                <a:srgbClr val="FFFF00"/>
              </a:solidFill>
              <a:latin typeface="Arial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en-US" sz="4800" b="1" dirty="0" smtClean="0"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th-TH" sz="4800" b="1" dirty="0" smtClean="0">
              <a:latin typeface="CordiaUPC" pitchFamily="34" charset="-34"/>
            </a:endParaRPr>
          </a:p>
        </p:txBody>
      </p:sp>
      <p:sp>
        <p:nvSpPr>
          <p:cNvPr id="28675" name="AutoShape 18"/>
          <p:cNvSpPr>
            <a:spLocks/>
          </p:cNvSpPr>
          <p:nvPr/>
        </p:nvSpPr>
        <p:spPr bwMode="auto">
          <a:xfrm>
            <a:off x="3886200" y="2819400"/>
            <a:ext cx="76200" cy="1143000"/>
          </a:xfrm>
          <a:prstGeom prst="leftBracket">
            <a:avLst>
              <a:gd name="adj" fmla="val 125000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28676" name="AutoShape 19"/>
          <p:cNvSpPr>
            <a:spLocks/>
          </p:cNvSpPr>
          <p:nvPr/>
        </p:nvSpPr>
        <p:spPr bwMode="auto">
          <a:xfrm>
            <a:off x="5410200" y="2819400"/>
            <a:ext cx="76200" cy="1143000"/>
          </a:xfrm>
          <a:prstGeom prst="rightBracket">
            <a:avLst>
              <a:gd name="adj" fmla="val 125000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28677" name="Line 20"/>
          <p:cNvSpPr>
            <a:spLocks noChangeShapeType="1"/>
          </p:cNvSpPr>
          <p:nvPr/>
        </p:nvSpPr>
        <p:spPr bwMode="auto">
          <a:xfrm>
            <a:off x="2743200" y="3429000"/>
            <a:ext cx="914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8678" name="Line 21"/>
          <p:cNvSpPr>
            <a:spLocks noChangeShapeType="1"/>
          </p:cNvSpPr>
          <p:nvPr/>
        </p:nvSpPr>
        <p:spPr bwMode="auto">
          <a:xfrm>
            <a:off x="4724400" y="3429000"/>
            <a:ext cx="609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</a:rPr>
              <a:t>Reliability</a:t>
            </a:r>
            <a:endParaRPr lang="th-TH" sz="4000" b="1" smtClean="0">
              <a:latin typeface="Arial" charset="0"/>
            </a:endParaRP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700213"/>
            <a:ext cx="8604250" cy="4953000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r>
              <a:rPr lang="th-TH" sz="44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การแปลผล </a:t>
            </a:r>
            <a:r>
              <a:rPr lang="en-US" sz="44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Reliability coefficient (</a:t>
            </a:r>
            <a:r>
              <a:rPr lang="en-US" sz="4400" b="1" dirty="0" err="1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</a:t>
            </a:r>
            <a:r>
              <a:rPr lang="en-US" sz="4400" b="1" baseline="-25000" dirty="0" err="1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tt</a:t>
            </a:r>
            <a:r>
              <a:rPr lang="en-US" sz="44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)</a:t>
            </a:r>
          </a:p>
          <a:p>
            <a:pPr lvl="1">
              <a:lnSpc>
                <a:spcPct val="80000"/>
              </a:lnSpc>
            </a:pP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ส่วนใหญ่ ค่า </a:t>
            </a:r>
            <a:r>
              <a:rPr lang="en-US" sz="44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</a:t>
            </a:r>
            <a:r>
              <a:rPr lang="en-US" sz="4400" b="1" baseline="-25000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tt</a:t>
            </a:r>
            <a:r>
              <a:rPr lang="en-US" sz="4400" b="1" baseline="-25000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ควรมีค่า </a:t>
            </a: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&gt; 0.7 </a:t>
            </a:r>
          </a:p>
          <a:p>
            <a:pPr lvl="1">
              <a:lnSpc>
                <a:spcPct val="80000"/>
              </a:lnSpc>
            </a:pP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ถ้าการสอบนั้นมีความสำคัญมาก ควร</a:t>
            </a: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&gt; 0.9 </a:t>
            </a:r>
          </a:p>
          <a:p>
            <a:pPr lvl="1">
              <a:lnSpc>
                <a:spcPct val="80000"/>
              </a:lnSpc>
            </a:pP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ข้อสอบที่มีค่า </a:t>
            </a:r>
            <a:r>
              <a:rPr lang="en-US" sz="44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</a:t>
            </a:r>
            <a:r>
              <a:rPr lang="en-US" sz="4400" b="1" baseline="-25000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tt</a:t>
            </a:r>
            <a:r>
              <a:rPr lang="en-US" sz="4400" b="1" baseline="-25000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สูงไม่จำเป็นต้องมีคุณภาพ</a:t>
            </a: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หากไม่มี</a:t>
            </a: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validity</a:t>
            </a:r>
          </a:p>
          <a:p>
            <a:pPr lvl="1">
              <a:lnSpc>
                <a:spcPct val="80000"/>
              </a:lnSpc>
            </a:pP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ค่า </a:t>
            </a:r>
            <a:r>
              <a:rPr lang="en-US" sz="44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</a:t>
            </a:r>
            <a:r>
              <a:rPr lang="en-US" sz="4400" b="1" baseline="-25000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tt</a:t>
            </a: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4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แป</a:t>
            </a: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ร</a:t>
            </a:r>
            <a:r>
              <a:rPr lang="en-US" sz="44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ตามความยาวของข้อสอบและคุณภาพของข้อสอบ</a:t>
            </a: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(discrimination power)</a:t>
            </a:r>
            <a:endParaRPr lang="th-TH" sz="4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2438400"/>
            <a:ext cx="8305800" cy="3200400"/>
          </a:xfrm>
        </p:spPr>
        <p:txBody>
          <a:bodyPr/>
          <a:lstStyle/>
          <a:p>
            <a:pPr>
              <a:lnSpc>
                <a:spcPct val="130000"/>
              </a:lnSpc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Standard </a:t>
            </a:r>
            <a:r>
              <a:rPr lang="th-TH" sz="54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error</a:t>
            </a: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of </a:t>
            </a:r>
            <a:r>
              <a:rPr lang="th-TH" sz="54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measurement</a:t>
            </a: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</a:t>
            </a: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SEM)</a:t>
            </a:r>
            <a:b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</a:br>
            <a:r>
              <a:rPr lang="th-TH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ความคลาด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เคลื่อนของมาตรฐานการวัด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/>
            </a:r>
            <a:b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</a:br>
            <a:endParaRPr lang="th-TH" sz="4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47811" name="Text Box 3"/>
          <p:cNvSpPr txBox="1">
            <a:spLocks noChangeArrowheads="1"/>
          </p:cNvSpPr>
          <p:nvPr/>
        </p:nvSpPr>
        <p:spPr bwMode="auto">
          <a:xfrm>
            <a:off x="533400" y="609600"/>
            <a:ext cx="8229600" cy="1016000"/>
          </a:xfrm>
          <a:prstGeom prst="rect">
            <a:avLst/>
          </a:prstGeom>
          <a:gradFill rotWithShape="0">
            <a:gsLst>
              <a:gs pos="0">
                <a:srgbClr val="0000FF">
                  <a:gamma/>
                  <a:shade val="46275"/>
                  <a:invGamma/>
                </a:srgbClr>
              </a:gs>
              <a:gs pos="100000">
                <a:srgbClr val="0000FF"/>
              </a:gs>
            </a:gsLst>
            <a:lin ang="5400000" scaled="1"/>
          </a:gradFill>
          <a:ln w="9525">
            <a:solidFill>
              <a:srgbClr val="66FFFF"/>
            </a:solidFill>
            <a:miter lim="800000"/>
            <a:headEnd/>
            <a:tailEnd/>
          </a:ln>
          <a:effectLst>
            <a:outerShdw dist="107763" dir="2700000" algn="ctr" rotWithShape="0">
              <a:srgbClr val="0000FF"/>
            </a:outerShdw>
          </a:effec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defRPr/>
            </a:pPr>
            <a:r>
              <a:rPr lang="th-TH" sz="60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ข้อคำนึงก่อนการตัดสินผล</a:t>
            </a:r>
            <a:endParaRPr lang="th-TH" sz="6000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3058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Standard</a:t>
            </a:r>
            <a:r>
              <a:rPr lang="th-TH" sz="4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error</a:t>
            </a:r>
            <a:r>
              <a:rPr lang="th-TH" sz="4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of</a:t>
            </a:r>
            <a:r>
              <a:rPr lang="th-TH" sz="4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measurement</a:t>
            </a:r>
            <a:endParaRPr lang="th-TH" sz="2400" b="1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49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534400" cy="3124200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th-TH" sz="3600" b="1" dirty="0" smtClean="0">
                <a:solidFill>
                  <a:schemeClr val="bg1"/>
                </a:solidFill>
                <a:latin typeface="Comic Sans MS" pitchFamily="66" charset="0"/>
              </a:rPr>
              <a:t>  </a:t>
            </a:r>
            <a:r>
              <a:rPr lang="th-TH" sz="36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SEM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ความคลาดเคลื่อนของมาตรฐานการวัด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ถ้านำข้อสอบชุดนั้นๆไปสอบนักเรียนคนเดียวกัน 100 ครั้ง จะได้ค่าคะแนน 100 ค่า</a:t>
            </a:r>
          </a:p>
          <a:p>
            <a:pPr>
              <a:buFontTx/>
              <a:buNone/>
            </a:pPr>
            <a:r>
              <a:rPr lang="th-TH" sz="12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</a:t>
            </a:r>
            <a:endParaRPr lang="th-TH" sz="36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>
              <a:buFontTx/>
              <a:buNone/>
            </a:pP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 True </a:t>
            </a: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score = mean of obtained </a:t>
            </a: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score </a:t>
            </a:r>
            <a:r>
              <a:rPr lang="en-US" sz="4400" b="1" u="sng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+</a:t>
            </a: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SEM</a:t>
            </a:r>
            <a:endParaRPr lang="th-TH" sz="48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49860" name="Line 4"/>
          <p:cNvSpPr>
            <a:spLocks noChangeShapeType="1"/>
          </p:cNvSpPr>
          <p:nvPr/>
        </p:nvSpPr>
        <p:spPr bwMode="auto">
          <a:xfrm>
            <a:off x="1676400" y="6248400"/>
            <a:ext cx="45720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49861" name="Freeform 5"/>
          <p:cNvSpPr>
            <a:spLocks/>
          </p:cNvSpPr>
          <p:nvPr/>
        </p:nvSpPr>
        <p:spPr bwMode="auto">
          <a:xfrm>
            <a:off x="2362200" y="5156200"/>
            <a:ext cx="3124200" cy="1092200"/>
          </a:xfrm>
          <a:custGeom>
            <a:avLst/>
            <a:gdLst>
              <a:gd name="T0" fmla="*/ 0 w 1968"/>
              <a:gd name="T1" fmla="*/ 1733867678 h 688"/>
              <a:gd name="T2" fmla="*/ 362902509 w 1968"/>
              <a:gd name="T3" fmla="*/ 1491932367 h 688"/>
              <a:gd name="T4" fmla="*/ 1209675097 w 1968"/>
              <a:gd name="T5" fmla="*/ 887095082 h 688"/>
              <a:gd name="T6" fmla="*/ 1935480314 w 1968"/>
              <a:gd name="T7" fmla="*/ 161289992 h 688"/>
              <a:gd name="T8" fmla="*/ 2147483647 w 1968"/>
              <a:gd name="T9" fmla="*/ 40322498 h 688"/>
              <a:gd name="T10" fmla="*/ 2147483647 w 1968"/>
              <a:gd name="T11" fmla="*/ 40322498 h 688"/>
              <a:gd name="T12" fmla="*/ 2147483647 w 1968"/>
              <a:gd name="T13" fmla="*/ 282257499 h 688"/>
              <a:gd name="T14" fmla="*/ 2147483647 w 1968"/>
              <a:gd name="T15" fmla="*/ 645159969 h 688"/>
              <a:gd name="T16" fmla="*/ 2147483647 w 1968"/>
              <a:gd name="T17" fmla="*/ 1008062539 h 688"/>
              <a:gd name="T18" fmla="*/ 2147483647 w 1968"/>
              <a:gd name="T19" fmla="*/ 1370964910 h 688"/>
              <a:gd name="T20" fmla="*/ 2147483647 w 1968"/>
              <a:gd name="T21" fmla="*/ 1612899825 h 688"/>
              <a:gd name="T22" fmla="*/ 2147483647 w 1968"/>
              <a:gd name="T23" fmla="*/ 1733867678 h 6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1968"/>
              <a:gd name="T37" fmla="*/ 0 h 688"/>
              <a:gd name="T38" fmla="*/ 1968 w 1968"/>
              <a:gd name="T39" fmla="*/ 688 h 68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1968" h="688">
                <a:moveTo>
                  <a:pt x="0" y="688"/>
                </a:moveTo>
                <a:cubicBezTo>
                  <a:pt x="32" y="668"/>
                  <a:pt x="64" y="648"/>
                  <a:pt x="144" y="592"/>
                </a:cubicBezTo>
                <a:cubicBezTo>
                  <a:pt x="224" y="536"/>
                  <a:pt x="376" y="440"/>
                  <a:pt x="480" y="352"/>
                </a:cubicBezTo>
                <a:cubicBezTo>
                  <a:pt x="584" y="264"/>
                  <a:pt x="688" y="120"/>
                  <a:pt x="768" y="64"/>
                </a:cubicBezTo>
                <a:cubicBezTo>
                  <a:pt x="848" y="8"/>
                  <a:pt x="904" y="24"/>
                  <a:pt x="960" y="16"/>
                </a:cubicBezTo>
                <a:cubicBezTo>
                  <a:pt x="1016" y="8"/>
                  <a:pt x="1048" y="0"/>
                  <a:pt x="1104" y="16"/>
                </a:cubicBezTo>
                <a:cubicBezTo>
                  <a:pt x="1160" y="32"/>
                  <a:pt x="1240" y="72"/>
                  <a:pt x="1296" y="112"/>
                </a:cubicBezTo>
                <a:cubicBezTo>
                  <a:pt x="1352" y="152"/>
                  <a:pt x="1392" y="208"/>
                  <a:pt x="1440" y="256"/>
                </a:cubicBezTo>
                <a:cubicBezTo>
                  <a:pt x="1488" y="304"/>
                  <a:pt x="1536" y="352"/>
                  <a:pt x="1584" y="400"/>
                </a:cubicBezTo>
                <a:cubicBezTo>
                  <a:pt x="1632" y="448"/>
                  <a:pt x="1680" y="504"/>
                  <a:pt x="1728" y="544"/>
                </a:cubicBezTo>
                <a:cubicBezTo>
                  <a:pt x="1776" y="584"/>
                  <a:pt x="1832" y="616"/>
                  <a:pt x="1872" y="640"/>
                </a:cubicBezTo>
                <a:cubicBezTo>
                  <a:pt x="1912" y="664"/>
                  <a:pt x="1940" y="676"/>
                  <a:pt x="1968" y="688"/>
                </a:cubicBezTo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49862" name="Line 6"/>
          <p:cNvSpPr>
            <a:spLocks noChangeShapeType="1"/>
          </p:cNvSpPr>
          <p:nvPr/>
        </p:nvSpPr>
        <p:spPr bwMode="auto">
          <a:xfrm>
            <a:off x="3962400" y="5181600"/>
            <a:ext cx="0" cy="1066800"/>
          </a:xfrm>
          <a:prstGeom prst="line">
            <a:avLst/>
          </a:prstGeom>
          <a:noFill/>
          <a:ln w="38100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49863" name="Text Box 7"/>
          <p:cNvSpPr txBox="1">
            <a:spLocks noChangeArrowheads="1"/>
          </p:cNvSpPr>
          <p:nvPr/>
        </p:nvSpPr>
        <p:spPr bwMode="auto">
          <a:xfrm>
            <a:off x="3200400" y="6248400"/>
            <a:ext cx="152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h-TH" sz="2000">
                <a:solidFill>
                  <a:schemeClr val="bg1"/>
                </a:solidFill>
                <a:latin typeface="Arial" charset="0"/>
              </a:rPr>
              <a:t>mean</a:t>
            </a:r>
            <a:endParaRPr lang="th-TH" sz="2800">
              <a:latin typeface="Arial" charset="0"/>
            </a:endParaRPr>
          </a:p>
        </p:txBody>
      </p:sp>
      <p:sp>
        <p:nvSpPr>
          <p:cNvPr id="249864" name="Line 8"/>
          <p:cNvSpPr>
            <a:spLocks noChangeShapeType="1"/>
          </p:cNvSpPr>
          <p:nvPr/>
        </p:nvSpPr>
        <p:spPr bwMode="auto">
          <a:xfrm>
            <a:off x="4419600" y="6477000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49865" name="Line 9"/>
          <p:cNvSpPr>
            <a:spLocks noChangeShapeType="1"/>
          </p:cNvSpPr>
          <p:nvPr/>
        </p:nvSpPr>
        <p:spPr bwMode="auto">
          <a:xfrm flipH="1">
            <a:off x="3124200" y="6477000"/>
            <a:ext cx="457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49866" name="Text Box 10"/>
          <p:cNvSpPr txBox="1">
            <a:spLocks noChangeArrowheads="1"/>
          </p:cNvSpPr>
          <p:nvPr/>
        </p:nvSpPr>
        <p:spPr bwMode="auto">
          <a:xfrm>
            <a:off x="6172200" y="5334000"/>
            <a:ext cx="1981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000" b="1">
                <a:solidFill>
                  <a:schemeClr val="bg1"/>
                </a:solidFill>
                <a:latin typeface="Arial" charset="0"/>
              </a:rPr>
              <a:t>score </a:t>
            </a:r>
            <a:r>
              <a:rPr lang="th-TH" sz="2000" b="1" u="sng">
                <a:solidFill>
                  <a:schemeClr val="bg1"/>
                </a:solidFill>
                <a:latin typeface="Arial" charset="0"/>
              </a:rPr>
              <a:t>+</a:t>
            </a:r>
            <a:r>
              <a:rPr lang="th-TH" sz="2000" b="1">
                <a:solidFill>
                  <a:schemeClr val="bg1"/>
                </a:solidFill>
                <a:latin typeface="Arial" charset="0"/>
              </a:rPr>
              <a:t> SEM</a:t>
            </a:r>
            <a:endParaRPr lang="th-TH" sz="2000">
              <a:latin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98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498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498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500"/>
                                        <p:tgtEl>
                                          <p:spTgt spid="249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249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249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249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249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9859" grpId="0" build="p"/>
      <p:bldP spid="249860" grpId="0" animBg="1"/>
      <p:bldP spid="249861" grpId="0" animBg="1"/>
      <p:bldP spid="249862" grpId="0" animBg="1"/>
      <p:bldP spid="249863" grpId="0" autoUpdateAnimBg="0"/>
      <p:bldP spid="249864" grpId="0" animBg="1"/>
      <p:bldP spid="249865" grpId="0" animBg="1"/>
      <p:bldP spid="249866" grpId="0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88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533400"/>
            <a:ext cx="83058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Standard</a:t>
            </a:r>
            <a:r>
              <a:rPr lang="th-TH" sz="4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error</a:t>
            </a:r>
            <a:r>
              <a:rPr lang="th-TH" sz="4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of</a:t>
            </a:r>
            <a:r>
              <a:rPr lang="th-TH" sz="4000" b="1" dirty="0" smtClean="0">
                <a:solidFill>
                  <a:schemeClr val="bg1"/>
                </a:solidFill>
                <a:latin typeface="Comic Sans MS" pitchFamily="66" charset="0"/>
              </a:rPr>
              <a:t> </a:t>
            </a: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measurement</a:t>
            </a:r>
            <a:endParaRPr lang="th-TH" sz="2400" b="1" dirty="0" smtClean="0">
              <a:solidFill>
                <a:srgbClr val="FFFF00"/>
              </a:solidFill>
              <a:latin typeface="Comic Sans MS" pitchFamily="66" charset="0"/>
            </a:endParaRPr>
          </a:p>
        </p:txBody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752600"/>
            <a:ext cx="8077200" cy="3124200"/>
          </a:xfrm>
        </p:spPr>
        <p:txBody>
          <a:bodyPr/>
          <a:lstStyle/>
          <a:p>
            <a:pPr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ในทางปฏิบัติไม่สามารถให้นักศึกษาสอบข้อสอบชุดเดียวนั้น 100 ครั้งแล้วมาหาค่าเฉลี่ยได้ จึงมีวิธีการคำนวณ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SEM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จากการสอบเพียงครั้งเดียว จากสูตร</a:t>
            </a:r>
            <a:endParaRPr lang="th-TH" sz="36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50884" name="Text Box 4"/>
          <p:cNvSpPr txBox="1">
            <a:spLocks noChangeArrowheads="1"/>
          </p:cNvSpPr>
          <p:nvPr/>
        </p:nvSpPr>
        <p:spPr bwMode="auto">
          <a:xfrm>
            <a:off x="1371600" y="5257800"/>
            <a:ext cx="60960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Arial" charset="0"/>
              </a:rPr>
              <a:t>SEM		= SD √1 - r</a:t>
            </a:r>
            <a:r>
              <a:rPr lang="th-TH" sz="3200" b="1" baseline="-25000">
                <a:solidFill>
                  <a:schemeClr val="bg1"/>
                </a:solidFill>
                <a:latin typeface="Arial" charset="0"/>
              </a:rPr>
              <a:t>tt</a:t>
            </a:r>
            <a:endParaRPr lang="th-TH" sz="3600" b="1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50885" name="Line 5"/>
          <p:cNvSpPr>
            <a:spLocks noChangeShapeType="1"/>
          </p:cNvSpPr>
          <p:nvPr/>
        </p:nvSpPr>
        <p:spPr bwMode="auto">
          <a:xfrm>
            <a:off x="4500563" y="5300663"/>
            <a:ext cx="990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0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883" grpId="0" build="p"/>
      <p:bldP spid="250884" grpId="0" autoUpdateAnimBg="0"/>
      <p:bldP spid="25088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3058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4000" b="1" dirty="0" smtClean="0">
                <a:solidFill>
                  <a:schemeClr val="bg1"/>
                </a:solidFill>
                <a:latin typeface="Comic Sans MS" pitchFamily="66" charset="0"/>
              </a:rPr>
              <a:t>Standard error of measurement</a:t>
            </a:r>
            <a:endParaRPr lang="th-TH" sz="4000" b="1" dirty="0" smtClean="0">
              <a:latin typeface="Comic Sans MS" pitchFamily="66" charset="0"/>
            </a:endParaRPr>
          </a:p>
        </p:txBody>
      </p:sp>
      <p:sp>
        <p:nvSpPr>
          <p:cNvPr id="3481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28600" y="1700213"/>
            <a:ext cx="8915400" cy="5157787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r>
              <a:rPr lang="en-US" sz="48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Standard error of measurement (SEM)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48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			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</a:t>
            </a:r>
            <a:r>
              <a:rPr lang="en-US" sz="48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SD  1- 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</a:t>
            </a:r>
            <a:r>
              <a:rPr lang="en-US" sz="4800" b="1" baseline="-25000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tt</a:t>
            </a:r>
            <a:endParaRPr lang="en-US" sz="4800" b="1" dirty="0" smtClean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>
              <a:lnSpc>
                <a:spcPct val="60000"/>
              </a:lnSpc>
            </a:pPr>
            <a:endParaRPr lang="en-US" sz="12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>
              <a:lnSpc>
                <a:spcPct val="6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ค่าคะแนนจริง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คะแนนที่ได้ </a:t>
            </a:r>
            <a:r>
              <a:rPr lang="th-TH" sz="4400" b="1" u="sng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  <a:sym typeface="Symbol" pitchFamily="18" charset="2"/>
              </a:rPr>
              <a:t>+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</a:t>
            </a:r>
            <a:r>
              <a:rPr lang="en-US" sz="48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Z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SEM</a:t>
            </a:r>
          </a:p>
          <a:p>
            <a:pPr lvl="1">
              <a:lnSpc>
                <a:spcPct val="60000"/>
              </a:lnSpc>
              <a:buFontTx/>
              <a:buNone/>
            </a:pPr>
            <a:endParaRPr lang="en-US" sz="12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>
              <a:lnSpc>
                <a:spcPct val="60000"/>
              </a:lnSpc>
              <a:buFontTx/>
              <a:buNone/>
            </a:pP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 </a:t>
            </a:r>
            <a:r>
              <a:rPr lang="th-TH" sz="44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Z</a:t>
            </a: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= </a:t>
            </a:r>
            <a:r>
              <a:rPr lang="th-TH" sz="4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ค่าความเชื่อมั่น </a:t>
            </a:r>
            <a:endParaRPr lang="th-TH" sz="48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>
              <a:lnSpc>
                <a:spcPct val="60000"/>
              </a:lnSpc>
            </a:pP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ที่ความเชื่อมั่น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68% = 1 SEM</a:t>
            </a:r>
          </a:p>
          <a:p>
            <a:pPr lvl="1">
              <a:lnSpc>
                <a:spcPct val="70000"/>
              </a:lnSpc>
            </a:pP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ที่ความเชื่อมั่น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95% = 1.96 SEM</a:t>
            </a:r>
          </a:p>
          <a:p>
            <a:pPr lvl="1">
              <a:lnSpc>
                <a:spcPct val="70000"/>
              </a:lnSpc>
            </a:pP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 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ที่ความเชื่อมั่น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99% = 2.58 SEM</a:t>
            </a:r>
            <a:endParaRPr lang="th-TH" sz="48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>
              <a:lnSpc>
                <a:spcPct val="80000"/>
              </a:lnSpc>
            </a:pPr>
            <a:endParaRPr lang="en-US" sz="5400" b="1" dirty="0" smtClean="0">
              <a:solidFill>
                <a:srgbClr val="FFFF00"/>
              </a:solidFill>
              <a:latin typeface="CordiaUPC" pitchFamily="34" charset="-34"/>
            </a:endParaRPr>
          </a:p>
          <a:p>
            <a:pPr lvl="1">
              <a:buFontTx/>
              <a:buNone/>
            </a:pPr>
            <a:endParaRPr lang="en-US" b="1" dirty="0" smtClean="0">
              <a:solidFill>
                <a:srgbClr val="FFFF00"/>
              </a:solidFill>
              <a:latin typeface="Arial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en-US" sz="4800" b="1" dirty="0" smtClean="0"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th-TH" sz="4800" b="1" dirty="0" smtClean="0">
              <a:latin typeface="CordiaUPC" pitchFamily="34" charset="-34"/>
            </a:endParaRPr>
          </a:p>
        </p:txBody>
      </p:sp>
      <p:sp>
        <p:nvSpPr>
          <p:cNvPr id="34819" name="Line 4"/>
          <p:cNvSpPr>
            <a:spLocks noChangeShapeType="1"/>
          </p:cNvSpPr>
          <p:nvPr/>
        </p:nvSpPr>
        <p:spPr bwMode="auto">
          <a:xfrm flipV="1">
            <a:off x="5003800" y="2492375"/>
            <a:ext cx="152400" cy="457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4820" name="Line 5"/>
          <p:cNvSpPr>
            <a:spLocks noChangeShapeType="1"/>
          </p:cNvSpPr>
          <p:nvPr/>
        </p:nvSpPr>
        <p:spPr bwMode="auto">
          <a:xfrm>
            <a:off x="5148263" y="2492375"/>
            <a:ext cx="762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4821" name="Line 6"/>
          <p:cNvSpPr>
            <a:spLocks noChangeShapeType="1"/>
          </p:cNvSpPr>
          <p:nvPr/>
        </p:nvSpPr>
        <p:spPr bwMode="auto">
          <a:xfrm>
            <a:off x="5003800" y="2852738"/>
            <a:ext cx="0" cy="76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95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Arial" charset="0"/>
                <a:cs typeface="Cordia New" pitchFamily="34" charset="-34"/>
              </a:rPr>
              <a:t>การตัดสินได้</a:t>
            </a: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  <a:cs typeface="Cordia New" pitchFamily="34" charset="-34"/>
              </a:rPr>
              <a:t>-</a:t>
            </a:r>
            <a:r>
              <a:rPr lang="th-TH" sz="5400" b="1" smtClean="0">
                <a:solidFill>
                  <a:schemeClr val="bg1"/>
                </a:solidFill>
                <a:latin typeface="Arial" charset="0"/>
                <a:cs typeface="Cordia New" pitchFamily="34" charset="-34"/>
              </a:rPr>
              <a:t>ตก</a:t>
            </a:r>
            <a:endParaRPr lang="th-TH" sz="5400" b="1" smtClean="0">
              <a:solidFill>
                <a:srgbClr val="FFFF00"/>
              </a:solidFill>
              <a:latin typeface="Arial" charset="0"/>
              <a:cs typeface="Cordia New" pitchFamily="34" charset="-34"/>
            </a:endParaRPr>
          </a:p>
        </p:txBody>
      </p:sp>
      <p:sp>
        <p:nvSpPr>
          <p:cNvPr id="253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536" y="2057400"/>
            <a:ext cx="8519864" cy="4108450"/>
          </a:xfrm>
        </p:spPr>
        <p:txBody>
          <a:bodyPr/>
          <a:lstStyle/>
          <a:p>
            <a:pPr lvl="1">
              <a:buFontTx/>
              <a:buNone/>
            </a:pP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ดังนั้น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ค่าคะแนนจริงของนักศึกษา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จะ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ขึ้นกับ</a:t>
            </a:r>
            <a:endParaRPr lang="en-US" sz="48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/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reliability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ของชุดข้อสอบ</a:t>
            </a:r>
          </a:p>
          <a:p>
            <a:pPr lvl="1"/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ค่า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SEM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ของชุดข้อสอบ</a:t>
            </a:r>
          </a:p>
          <a:p>
            <a:pPr lvl="1"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และจะแปรตามค่าความเชื่อมั่น</a:t>
            </a:r>
            <a:endParaRPr lang="th-TH" sz="48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3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53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3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53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3955" grpId="0" build="p" bldLvl="2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97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950913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การตัดสินได้-ตก</a:t>
            </a:r>
            <a:endParaRPr lang="th-TH" sz="5400" b="1" smtClean="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5497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381000" y="2133600"/>
            <a:ext cx="8382000" cy="3733800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r>
              <a:rPr lang="en-US" sz="5400" b="1" dirty="0" smtClean="0">
                <a:solidFill>
                  <a:schemeClr val="bg1"/>
                </a:solidFill>
                <a:latin typeface="CordiaUPC" pitchFamily="34" charset="-34"/>
              </a:rPr>
              <a:t>Evaluation = measurement       				  (</a:t>
            </a: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</a:rPr>
              <a:t>ค่าคะแนนที่ได้)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</a:rPr>
              <a:t>				  </a:t>
            </a:r>
            <a:r>
              <a:rPr lang="th-TH" sz="5400" b="1" u="sng" dirty="0" smtClean="0">
                <a:solidFill>
                  <a:schemeClr val="bg1"/>
                </a:solidFill>
                <a:latin typeface="CordiaUPC" pitchFamily="34" charset="-34"/>
              </a:rPr>
              <a:t>+</a:t>
            </a: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</a:rPr>
              <a:t>  </a:t>
            </a:r>
            <a:r>
              <a:rPr lang="th-TH" sz="5400" b="1" dirty="0" smtClean="0">
                <a:solidFill>
                  <a:srgbClr val="66FF33"/>
                </a:solidFill>
                <a:latin typeface="CordiaUPC" pitchFamily="34" charset="-34"/>
              </a:rPr>
              <a:t>Z</a:t>
            </a: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</a:rPr>
              <a:t> </a:t>
            </a:r>
            <a:r>
              <a:rPr lang="th-TH" sz="5400" b="1" dirty="0" err="1" smtClean="0">
                <a:solidFill>
                  <a:schemeClr val="bg1"/>
                </a:solidFill>
                <a:latin typeface="CordiaUPC" pitchFamily="34" charset="-34"/>
              </a:rPr>
              <a:t>SEM</a:t>
            </a:r>
            <a:endParaRPr lang="th-TH" sz="54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</a:rPr>
              <a:t>				  และ </a:t>
            </a:r>
            <a:r>
              <a:rPr lang="en-US" sz="5400" b="1" dirty="0" smtClean="0">
                <a:solidFill>
                  <a:srgbClr val="FFFF00"/>
                </a:solidFill>
                <a:latin typeface="CordiaUPC" pitchFamily="34" charset="-34"/>
              </a:rPr>
              <a:t>judgment</a:t>
            </a:r>
            <a:endParaRPr lang="en-US" sz="4800" b="1" dirty="0" smtClean="0">
              <a:solidFill>
                <a:srgbClr val="FFFF00"/>
              </a:solidFill>
              <a:latin typeface="CordiaUPC" pitchFamily="34" charset="-34"/>
            </a:endParaRPr>
          </a:p>
          <a:p>
            <a:pPr lvl="1">
              <a:lnSpc>
                <a:spcPct val="60000"/>
              </a:lnSpc>
              <a:buFontTx/>
              <a:buNone/>
            </a:pPr>
            <a:endParaRPr lang="en-US" sz="1200" b="1" dirty="0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60000"/>
              </a:lnSpc>
              <a:buFontTx/>
              <a:buNone/>
            </a:pPr>
            <a:endParaRPr lang="th-TH" sz="4800" b="1" dirty="0" smtClean="0"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549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549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49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4979" grpId="0" build="p" bldLvl="2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67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609600"/>
            <a:ext cx="8305800" cy="9906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ข้อคำนึงในการ</a:t>
            </a: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ตัดเกรด</a:t>
            </a:r>
            <a:endParaRPr lang="th-TH" sz="5400" b="1" smtClean="0">
              <a:solidFill>
                <a:schemeClr val="bg1"/>
              </a:solidFill>
              <a:latin typeface="CordiaUPC" pitchFamily="34" charset="-34"/>
            </a:endParaRPr>
          </a:p>
        </p:txBody>
      </p:sp>
      <p:sp>
        <p:nvSpPr>
          <p:cNvPr id="2846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981200"/>
            <a:ext cx="8077200" cy="4038600"/>
          </a:xfrm>
        </p:spPr>
        <p:txBody>
          <a:bodyPr/>
          <a:lstStyle/>
          <a:p>
            <a:pPr>
              <a:lnSpc>
                <a:spcPct val="70000"/>
              </a:lnSpc>
              <a:buFontTx/>
              <a:buNone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นักศึกษาแต่ละคนจะมีค่าคะแนนจากการประเมินหลายชุด หลายวิธี เช่น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	-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สอบข้อเขียน 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MCQ, MEQ, Essay</a:t>
            </a:r>
            <a:endParaRPr lang="th-TH" sz="4800" b="1" smtClean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  <a:p>
            <a:pPr>
              <a:lnSpc>
                <a:spcPct val="7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	- สอบปฏิบัติ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	- เจตคติ </a:t>
            </a:r>
          </a:p>
          <a:p>
            <a:pPr>
              <a:lnSpc>
                <a:spcPct val="7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	- และอื่นๆ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4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4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4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846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4675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924800" cy="990600"/>
          </a:xfr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rgbClr val="66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UPC" pitchFamily="34" charset="-34"/>
              </a:rPr>
              <a:t>การวัดทางการศึกษา</a:t>
            </a:r>
            <a:r>
              <a:rPr lang="en-US" sz="6000" b="1" smtClean="0">
                <a:solidFill>
                  <a:schemeClr val="bg1"/>
                </a:solidFill>
                <a:latin typeface="CordiaUPC" pitchFamily="34" charset="-34"/>
              </a:rPr>
              <a:t>/</a:t>
            </a:r>
            <a:r>
              <a:rPr lang="th-TH" sz="6000" b="1" smtClean="0">
                <a:solidFill>
                  <a:schemeClr val="bg1"/>
                </a:solidFill>
                <a:latin typeface="CordiaUPC" pitchFamily="34" charset="-34"/>
              </a:rPr>
              <a:t>ค่าคะแนน</a:t>
            </a:r>
            <a:endParaRPr lang="th-TH" sz="6000" b="1" smtClean="0">
              <a:latin typeface="CordiaUPC" pitchFamily="34" charset="-34"/>
            </a:endParaRPr>
          </a:p>
        </p:txBody>
      </p:sp>
      <p:sp>
        <p:nvSpPr>
          <p:cNvPr id="278531" name="Text Box 3"/>
          <p:cNvSpPr txBox="1">
            <a:spLocks noChangeArrowheads="1"/>
          </p:cNvSpPr>
          <p:nvPr/>
        </p:nvSpPr>
        <p:spPr bwMode="auto">
          <a:xfrm>
            <a:off x="838200" y="2133600"/>
            <a:ext cx="7543800" cy="3544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55000"/>
              </a:lnSpc>
              <a:spcBef>
                <a:spcPct val="50000"/>
              </a:spcBef>
              <a:buFontTx/>
              <a:buChar char="•"/>
            </a:pPr>
            <a:r>
              <a:rPr lang="th-TH" sz="4800" b="1">
                <a:solidFill>
                  <a:schemeClr val="bg1"/>
                </a:solidFill>
                <a:latin typeface="CordiaUPC" pitchFamily="34" charset="-34"/>
              </a:rPr>
              <a:t>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เป็นการวัดทางอ้อม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ไม่ละเอียดหรือไม่ครอบคลุม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ไม่มี 0 แท้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คะแนนแต่ละชุดไม่มีหน่วยคงที่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มีความคลาดเคลื่อนเสมอ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(SEM)</a:t>
            </a:r>
            <a:endParaRPr lang="th-TH" sz="54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78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78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78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78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8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78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853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019200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sz="7200" b="1" dirty="0">
                <a:solidFill>
                  <a:schemeClr val="bg1"/>
                </a:solidFill>
                <a:latin typeface="CordiaUPC" pitchFamily="34" charset="-34"/>
              </a:rPr>
              <a:t>การประเมินผลนักศึกษา</a:t>
            </a:r>
            <a:endParaRPr lang="th-TH" sz="6000" b="1" dirty="0">
              <a:latin typeface="CordiaUPC" pitchFamily="34" charset="-34"/>
            </a:endParaRPr>
          </a:p>
        </p:txBody>
      </p:sp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685800" y="2209800"/>
            <a:ext cx="7239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Measurement</a:t>
            </a:r>
            <a:r>
              <a:rPr lang="th-TH" sz="4000" b="1" dirty="0" smtClean="0">
                <a:solidFill>
                  <a:schemeClr val="bg1"/>
                </a:solidFill>
                <a:latin typeface="Comic Sans MS" pitchFamily="66" charset="0"/>
              </a:rPr>
              <a:t>/</a:t>
            </a: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assessment</a:t>
            </a:r>
            <a:endParaRPr lang="th-TH" sz="3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838200" y="2971800"/>
            <a:ext cx="7696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 dirty="0">
                <a:solidFill>
                  <a:schemeClr val="bg1"/>
                </a:solidFill>
                <a:latin typeface="Comic Sans MS" pitchFamily="66" charset="0"/>
              </a:rPr>
              <a:t>(</a:t>
            </a:r>
            <a:r>
              <a:rPr lang="en-US" sz="3200" b="1" dirty="0" err="1">
                <a:solidFill>
                  <a:schemeClr val="bg1"/>
                </a:solidFill>
                <a:latin typeface="Comic Sans MS" pitchFamily="66" charset="0"/>
              </a:rPr>
              <a:t>Cambell</a:t>
            </a:r>
            <a:r>
              <a:rPr lang="en-US" sz="3200" b="1" dirty="0">
                <a:solidFill>
                  <a:schemeClr val="bg1"/>
                </a:solidFill>
                <a:latin typeface="Comic Sans MS" pitchFamily="66" charset="0"/>
              </a:rPr>
              <a:t>, Stevens, </a:t>
            </a:r>
            <a:r>
              <a:rPr lang="en-US" sz="3200" b="1" dirty="0" err="1">
                <a:solidFill>
                  <a:schemeClr val="bg1"/>
                </a:solidFill>
                <a:latin typeface="Comic Sans MS" pitchFamily="66" charset="0"/>
              </a:rPr>
              <a:t>Gronlund</a:t>
            </a:r>
            <a:r>
              <a:rPr lang="en-US" sz="3200" b="1" dirty="0">
                <a:solidFill>
                  <a:schemeClr val="bg1"/>
                </a:solidFill>
                <a:latin typeface="Comic Sans MS" pitchFamily="66" charset="0"/>
              </a:rPr>
              <a:t>)</a:t>
            </a:r>
            <a:endParaRPr lang="th-TH" sz="3200" b="1" dirty="0">
              <a:latin typeface="Comic Sans MS" pitchFamily="66" charset="0"/>
            </a:endParaRP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683568" y="4077072"/>
            <a:ext cx="8001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b="1" dirty="0">
                <a:solidFill>
                  <a:schemeClr val="bg1"/>
                </a:solidFill>
                <a:latin typeface="CordiaUPC" pitchFamily="34" charset="-34"/>
              </a:rPr>
              <a:t>การกำหนดค่าที่เป็นตัวเลขหรือปริมาณของสิ่งของหรือเหตุการณ์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85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ข้อคำนึงในการ</a:t>
            </a: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ตัดเกรด</a:t>
            </a:r>
            <a:endParaRPr lang="th-TH" sz="5400" b="1" smtClean="0">
              <a:solidFill>
                <a:schemeClr val="bg1"/>
              </a:solidFill>
              <a:latin typeface="CordiaUPC" pitchFamily="34" charset="-34"/>
            </a:endParaRPr>
          </a:p>
        </p:txBody>
      </p:sp>
      <p:sp>
        <p:nvSpPr>
          <p:cNvPr id="399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981200"/>
            <a:ext cx="8077200" cy="418465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Validity </a:t>
            </a: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ของข้อสอบหรือแบบประเมิน</a:t>
            </a:r>
          </a:p>
          <a:p>
            <a:pPr>
              <a:lnSpc>
                <a:spcPct val="70000"/>
              </a:lnSpc>
            </a:pP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ค่าคะแนนที่ได้มามีความคลาดเคลื่อนเสมอ</a:t>
            </a:r>
          </a:p>
          <a:p>
            <a:pPr>
              <a:lnSpc>
                <a:spcPct val="70000"/>
              </a:lnSpc>
            </a:pPr>
            <a:r>
              <a:rPr lang="th-TH" sz="50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เกณฑ์ในการตัดสิน</a:t>
            </a:r>
          </a:p>
          <a:p>
            <a:pPr>
              <a:lnSpc>
                <a:spcPct val="70000"/>
              </a:lnSpc>
            </a:pP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วิจารณญาณ คุณธรรม และยุติธรรม(</a:t>
            </a:r>
            <a:r>
              <a:rPr lang="en-US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Value judgments</a:t>
            </a:r>
            <a:r>
              <a:rPr lang="th-TH" sz="5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)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UPC" pitchFamily="34" charset="-34"/>
              </a:rPr>
              <a:t>เกณฑ์การตัดสินผล</a:t>
            </a:r>
            <a:endParaRPr lang="th-TH" sz="5400" b="1" smtClean="0">
              <a:solidFill>
                <a:srgbClr val="FFFF00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064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95400" y="1981200"/>
            <a:ext cx="6629400" cy="4343400"/>
          </a:xfrm>
        </p:spPr>
        <p:txBody>
          <a:bodyPr/>
          <a:lstStyle/>
          <a:p>
            <a:r>
              <a:rPr lang="th-TH" sz="60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การตัดสินแบบอิงเกณฑ์ (</a:t>
            </a:r>
            <a:r>
              <a:rPr lang="en-US" sz="60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criterion reference)</a:t>
            </a:r>
            <a:endParaRPr lang="th-TH" sz="6000" b="1" smtClean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r>
              <a:rPr lang="th-TH" sz="60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การตัดสินแบบอิงกลุ่ม (normative reference)</a:t>
            </a:r>
            <a:endParaRPr lang="th-TH" sz="5400" b="1" smtClean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64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064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499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048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ข้อด้อยของแต่ละวิธีการตัดสิน</a:t>
            </a:r>
            <a:endParaRPr lang="th-TH" sz="5400" b="1" smtClean="0">
              <a:solidFill>
                <a:srgbClr val="FFFF00"/>
              </a:solidFill>
              <a:latin typeface="CordiaUPC" pitchFamily="34" charset="-34"/>
            </a:endParaRPr>
          </a:p>
        </p:txBody>
      </p:sp>
      <p:sp>
        <p:nvSpPr>
          <p:cNvPr id="107523" name="Text Box 3"/>
          <p:cNvSpPr txBox="1">
            <a:spLocks noChangeArrowheads="1"/>
          </p:cNvSpPr>
          <p:nvPr/>
        </p:nvSpPr>
        <p:spPr bwMode="auto">
          <a:xfrm>
            <a:off x="1066800" y="1295400"/>
            <a:ext cx="29718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50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การอิงเกณฑ์</a:t>
            </a:r>
            <a:endParaRPr lang="th-TH" sz="5400" b="1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7524" name="Text Box 4"/>
          <p:cNvSpPr txBox="1">
            <a:spLocks noChangeArrowheads="1"/>
          </p:cNvSpPr>
          <p:nvPr/>
        </p:nvSpPr>
        <p:spPr bwMode="auto">
          <a:xfrm>
            <a:off x="5334000" y="1295400"/>
            <a:ext cx="38100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5000" b="1" dirty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การอิงกลุ่ม</a:t>
            </a:r>
            <a:endParaRPr lang="th-TH" sz="5400" b="1" dirty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7525" name="Text Box 5"/>
          <p:cNvSpPr txBox="1">
            <a:spLocks noChangeArrowheads="1"/>
          </p:cNvSpPr>
          <p:nvPr/>
        </p:nvSpPr>
        <p:spPr bwMode="auto">
          <a:xfrm>
            <a:off x="4648200" y="2133600"/>
            <a:ext cx="419100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5000"/>
              </a:lnSpc>
              <a:spcBef>
                <a:spcPct val="30000"/>
              </a:spcBef>
              <a:buFontTx/>
              <a:buChar char="•"/>
            </a:pP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มาตรฐานไปตามยถากรรม</a:t>
            </a:r>
          </a:p>
          <a:p>
            <a:pPr eaLnBrk="0" hangingPunct="0">
              <a:lnSpc>
                <a:spcPct val="85000"/>
              </a:lnSpc>
              <a:spcBef>
                <a:spcPct val="30000"/>
              </a:spcBef>
              <a:buFontTx/>
              <a:buChar char="•"/>
            </a:pP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เปรียบเทียบข้ามกลุ่มหรือข้ามวิชาไม่ได้</a:t>
            </a:r>
          </a:p>
          <a:p>
            <a:pPr eaLnBrk="0" hangingPunct="0">
              <a:lnSpc>
                <a:spcPct val="85000"/>
              </a:lnSpc>
              <a:spcBef>
                <a:spcPct val="30000"/>
              </a:spcBef>
              <a:buFontTx/>
              <a:buChar char="•"/>
            </a:pP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คนคะแนนสูง </a:t>
            </a: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เก่งจริง</a:t>
            </a: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” </a:t>
            </a: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หรือ </a:t>
            </a: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“</a:t>
            </a: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โง่น้อย</a:t>
            </a: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”</a:t>
            </a:r>
          </a:p>
          <a:p>
            <a:pPr eaLnBrk="0" hangingPunct="0">
              <a:lnSpc>
                <a:spcPct val="85000"/>
              </a:lnSpc>
              <a:spcBef>
                <a:spcPct val="30000"/>
              </a:spcBef>
              <a:buFontTx/>
              <a:buChar char="•"/>
            </a:pP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การตัดเกรดวิธีนี้จะมีคนสอบตกเสมอ</a:t>
            </a:r>
            <a:endParaRPr lang="th-TH" sz="36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07526" name="Text Box 6"/>
          <p:cNvSpPr txBox="1">
            <a:spLocks noChangeArrowheads="1"/>
          </p:cNvSpPr>
          <p:nvPr/>
        </p:nvSpPr>
        <p:spPr bwMode="auto">
          <a:xfrm>
            <a:off x="228600" y="2133600"/>
            <a:ext cx="4267200" cy="406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เกณฑ์ของอาจารย์แต่ละท่านไม่เท่ากัน 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การกำหนดเกณฑ์ในแต่ละการสอบมักตกลงกันยาก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ต้องกำหนดล่วงหน้า อาจมีข้อมูลไม่เพียงพอ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เกณฑ์อาจต้องปรับเปลี่ยนตามสถานการณ์</a:t>
            </a:r>
            <a:r>
              <a:rPr lang="th-TH" sz="3600" b="1" dirty="0">
                <a:latin typeface="Cordia New" pitchFamily="34" charset="-34"/>
                <a:cs typeface="Cordia New" pitchFamily="34" charset="-34"/>
              </a:rPr>
              <a:t> </a:t>
            </a:r>
          </a:p>
        </p:txBody>
      </p:sp>
      <p:sp>
        <p:nvSpPr>
          <p:cNvPr id="107527" name="Line 7"/>
          <p:cNvSpPr>
            <a:spLocks noChangeShapeType="1"/>
          </p:cNvSpPr>
          <p:nvPr/>
        </p:nvSpPr>
        <p:spPr bwMode="auto">
          <a:xfrm>
            <a:off x="4572000" y="1752600"/>
            <a:ext cx="0" cy="48768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75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5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75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525" grpId="0"/>
      <p:bldP spid="107526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74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ข้อคำนึงในการ</a:t>
            </a: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ตัดเกรด</a:t>
            </a:r>
            <a:endParaRPr lang="th-TH" sz="5400" b="1" smtClean="0">
              <a:solidFill>
                <a:schemeClr val="bg1"/>
              </a:solidFill>
              <a:latin typeface="CordiaUPC" pitchFamily="34" charset="-34"/>
            </a:endParaRPr>
          </a:p>
        </p:txBody>
      </p:sp>
      <p:sp>
        <p:nvSpPr>
          <p:cNvPr id="4301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981200"/>
            <a:ext cx="8077200" cy="38100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en-US" sz="54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Validity </a:t>
            </a: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ของข้อสอบหรือแบบประเมิน</a:t>
            </a:r>
          </a:p>
          <a:p>
            <a:pPr>
              <a:lnSpc>
                <a:spcPct val="70000"/>
              </a:lnSpc>
            </a:pP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ค่าคะแนนที่ได้มามีความคลาดเคลื่อนเสมอ</a:t>
            </a:r>
          </a:p>
          <a:p>
            <a:pPr>
              <a:lnSpc>
                <a:spcPct val="70000"/>
              </a:lnSpc>
            </a:pPr>
            <a:r>
              <a:rPr lang="th-TH" sz="54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เกณฑ์ในการตัดสิน</a:t>
            </a:r>
          </a:p>
          <a:p>
            <a:pPr>
              <a:lnSpc>
                <a:spcPct val="70000"/>
              </a:lnSpc>
            </a:pPr>
            <a:r>
              <a:rPr lang="en-US" sz="5400" b="1" dirty="0" smtClean="0">
                <a:solidFill>
                  <a:srgbClr val="FFFF00"/>
                </a:solidFill>
                <a:latin typeface="CordiaUPC" pitchFamily="34" charset="-34"/>
                <a:cs typeface="CordiaUPC" pitchFamily="34" charset="-34"/>
              </a:rPr>
              <a:t>Value judgements</a:t>
            </a:r>
            <a:endParaRPr lang="th-TH" sz="5400" b="1" dirty="0" smtClean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2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การตัดสินเกรด</a:t>
            </a:r>
            <a:endParaRPr lang="th-TH" sz="6000" b="1" smtClean="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86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133600"/>
            <a:ext cx="8458200" cy="4267200"/>
          </a:xfrm>
        </p:spPr>
        <p:txBody>
          <a:bodyPr/>
          <a:lstStyle/>
          <a:p>
            <a:pPr>
              <a:buFontTx/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charset="0"/>
              </a:rPr>
              <a:t>Measurement  </a:t>
            </a:r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</a:rPr>
              <a:t>คะแนนที่นักเรียนสอบได้</a:t>
            </a:r>
            <a:endParaRPr lang="th-TH" sz="3600" dirty="0" smtClean="0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None/>
            </a:pPr>
            <a:r>
              <a:rPr lang="en-US" sz="3600" dirty="0" smtClean="0">
                <a:solidFill>
                  <a:schemeClr val="bg1"/>
                </a:solidFill>
                <a:latin typeface="Arial" charset="0"/>
              </a:rPr>
              <a:t>Evaluation </a:t>
            </a:r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</a:rPr>
              <a:t>ประเมินว่า คะแนนที่ได้ </a:t>
            </a:r>
          </a:p>
          <a:p>
            <a:pPr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UPC" pitchFamily="34" charset="-34"/>
              </a:rPr>
              <a:t>				ได้ - ตก หรือ เกรดอะไร</a:t>
            </a:r>
            <a:endParaRPr lang="th-TH" sz="3600" dirty="0" smtClean="0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None/>
            </a:pPr>
            <a:r>
              <a:rPr lang="th-TH" dirty="0" smtClean="0">
                <a:solidFill>
                  <a:schemeClr val="bg1"/>
                </a:solidFill>
                <a:latin typeface="Arial" charset="0"/>
              </a:rPr>
              <a:t>			     =</a:t>
            </a: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> Measurement + </a:t>
            </a:r>
            <a:r>
              <a:rPr lang="en-US" dirty="0" smtClean="0">
                <a:solidFill>
                  <a:srgbClr val="FFFF00"/>
                </a:solidFill>
                <a:latin typeface="Arial" charset="0"/>
              </a:rPr>
              <a:t>judgement</a:t>
            </a:r>
            <a:endParaRPr lang="en-US" dirty="0" smtClean="0">
              <a:solidFill>
                <a:schemeClr val="bg1"/>
              </a:solidFill>
              <a:latin typeface="Arial" charset="0"/>
            </a:endParaRPr>
          </a:p>
          <a:p>
            <a:pPr>
              <a:buFontTx/>
              <a:buNone/>
            </a:pPr>
            <a:r>
              <a:rPr lang="en-US" dirty="0" smtClean="0">
                <a:solidFill>
                  <a:schemeClr val="bg1"/>
                </a:solidFill>
                <a:latin typeface="Arial" charset="0"/>
              </a:rPr>
              <a:t>Judgement </a:t>
            </a:r>
            <a:r>
              <a:rPr lang="th-TH" sz="4400" b="1" dirty="0" smtClean="0">
                <a:solidFill>
                  <a:schemeClr val="bg1"/>
                </a:solidFill>
                <a:latin typeface="CordiaUPC" pitchFamily="34" charset="-34"/>
              </a:rPr>
              <a:t>ควรมีเกณฑ์ในการตัดสินใจ</a:t>
            </a:r>
          </a:p>
          <a:p>
            <a:pPr>
              <a:buFontTx/>
              <a:buNone/>
            </a:pPr>
            <a:endParaRPr lang="th-TH" dirty="0" smtClean="0">
              <a:latin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6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67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67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867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867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2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68313" y="1700213"/>
            <a:ext cx="8077200" cy="3489325"/>
          </a:xfrm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lnSpc>
                <a:spcPct val="110000"/>
              </a:lnSpc>
              <a:defRPr/>
            </a:pPr>
            <a:r>
              <a:rPr lang="th-TH" sz="7200" b="1" dirty="0" smtClean="0">
                <a:solidFill>
                  <a:schemeClr val="bg1"/>
                </a:solidFill>
                <a:latin typeface="CordiaUPC" pitchFamily="34" charset="-34"/>
              </a:rPr>
              <a:t>นักศึกษาแต่</a:t>
            </a:r>
            <a:r>
              <a:rPr lang="th-TH" sz="7200" b="1" dirty="0" smtClean="0">
                <a:solidFill>
                  <a:schemeClr val="bg1"/>
                </a:solidFill>
                <a:latin typeface="CordiaUPC" pitchFamily="34" charset="-34"/>
              </a:rPr>
              <a:t>ละชั้นปีควรสอบตกกี่เปอร์เซ็นต์</a:t>
            </a:r>
            <a:br>
              <a:rPr lang="th-TH" sz="7200" b="1" dirty="0" smtClean="0">
                <a:solidFill>
                  <a:schemeClr val="bg1"/>
                </a:solidFill>
                <a:latin typeface="CordiaUPC" pitchFamily="34" charset="-34"/>
              </a:rPr>
            </a:br>
            <a:r>
              <a:rPr lang="th-TH" sz="7200" b="1" dirty="0" smtClean="0">
                <a:solidFill>
                  <a:schemeClr val="bg1"/>
                </a:solidFill>
                <a:latin typeface="CordiaUPC" pitchFamily="34" charset="-34"/>
              </a:rPr>
              <a:t/>
            </a:r>
            <a:br>
              <a:rPr lang="th-TH" sz="7200" b="1" dirty="0" smtClean="0">
                <a:solidFill>
                  <a:schemeClr val="bg1"/>
                </a:solidFill>
                <a:latin typeface="CordiaUPC" pitchFamily="34" charset="-34"/>
              </a:rPr>
            </a:br>
            <a:endParaRPr lang="th-TH" sz="5400" b="1" dirty="0" smtClean="0">
              <a:latin typeface="CordiaUPC" pitchFamily="34" charset="-34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31913" y="4221163"/>
            <a:ext cx="6480175" cy="10160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th-TH" sz="6000" b="1" dirty="0">
                <a:solidFill>
                  <a:schemeClr val="bg1"/>
                </a:solidFill>
                <a:latin typeface="Cordia New" pitchFamily="34" charset="-34"/>
                <a:ea typeface="+mj-ea"/>
                <a:cs typeface="Cordia New" pitchFamily="34" charset="-34"/>
              </a:rPr>
              <a:t>หน้าที่ของครูคืออะไร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95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5586" grpId="0"/>
      <p:bldP spid="3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906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การตัดเกรด</a:t>
            </a:r>
            <a:endParaRPr lang="th-TH" sz="6000" b="1" smtClean="0">
              <a:solidFill>
                <a:srgbClr val="FFFF00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153400" cy="4267200"/>
          </a:xfrm>
        </p:spPr>
        <p:txBody>
          <a:bodyPr/>
          <a:lstStyle/>
          <a:p>
            <a:pPr>
              <a:buFontTx/>
              <a:buNone/>
            </a:pPr>
            <a:r>
              <a:rPr lang="th-TH" sz="54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มี 2 วิธีใหญ่ๆ</a:t>
            </a:r>
            <a:r>
              <a:rPr lang="th-TH" sz="540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</a:p>
          <a:p>
            <a:pPr>
              <a:lnSpc>
                <a:spcPct val="85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1.รวมคะแนนจากการสอบหรือการประเมินทั้งหมดเป็นคะแนนชุดเดียว แล้วตัดเกรด</a:t>
            </a:r>
          </a:p>
          <a:p>
            <a:pPr>
              <a:lnSpc>
                <a:spcPct val="85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2.	ตัดเกรดคะแนนแต่ละชุด แล้วเอาเกรดมารวมใหม่เป็นเกรดสุดท้าย</a:t>
            </a:r>
            <a:endParaRPr lang="th-TH" sz="4800" b="1" smtClean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88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8877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88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8771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010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609600"/>
            <a:ext cx="7772400" cy="1143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การตัดเกรด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47106" name="Text Box 3"/>
          <p:cNvSpPr txBox="1">
            <a:spLocks noChangeArrowheads="1"/>
          </p:cNvSpPr>
          <p:nvPr/>
        </p:nvSpPr>
        <p:spPr bwMode="auto">
          <a:xfrm>
            <a:off x="395288" y="2420938"/>
            <a:ext cx="8280400" cy="237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h-TH" sz="6000" b="1">
                <a:solidFill>
                  <a:schemeClr val="bg1"/>
                </a:solidFill>
                <a:latin typeface="Cordia New" pitchFamily="34" charset="-34"/>
              </a:rPr>
              <a:t>วิธีที่ 1</a:t>
            </a:r>
            <a:r>
              <a:rPr lang="th-TH" sz="6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</a:p>
          <a:p>
            <a:pPr algn="ctr" eaLnBrk="0" hangingPunct="0">
              <a:spcBef>
                <a:spcPct val="50000"/>
              </a:spcBef>
            </a:pPr>
            <a:r>
              <a:rPr lang="th-TH" sz="6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รวมคะแนนทุกชุดเป็นชุดเดียว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7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609600"/>
            <a:ext cx="8207375" cy="9144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chemeClr val="bg2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คะแนนสอบของนักศึกษาแพทย์</a:t>
            </a:r>
          </a:p>
        </p:txBody>
      </p:sp>
      <p:sp>
        <p:nvSpPr>
          <p:cNvPr id="4813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5400" b="1" smtClean="0">
                <a:solidFill>
                  <a:schemeClr val="bg1"/>
                </a:solidFill>
                <a:latin typeface="Cordia New" pitchFamily="34" charset="-34"/>
              </a:rPr>
              <a:t>การวัดผลทางการแพทย์</a:t>
            </a:r>
          </a:p>
          <a:p>
            <a:pPr>
              <a:lnSpc>
                <a:spcPct val="80000"/>
              </a:lnSpc>
            </a:pP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</a:rPr>
              <a:t>Cognitive :</a:t>
            </a:r>
            <a:r>
              <a:rPr lang="th-TH" sz="5400" b="1" smtClean="0">
                <a:solidFill>
                  <a:schemeClr val="bg1"/>
                </a:solidFill>
                <a:latin typeface="Cordia New" pitchFamily="34" charset="-34"/>
              </a:rPr>
              <a:t> </a:t>
            </a: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</a:rPr>
              <a:t>MCQ, MEQ, etc</a:t>
            </a:r>
          </a:p>
          <a:p>
            <a:pPr>
              <a:lnSpc>
                <a:spcPct val="80000"/>
              </a:lnSpc>
            </a:pP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</a:rPr>
              <a:t>Skill : OSCE, OPD, observe</a:t>
            </a:r>
          </a:p>
          <a:p>
            <a:pPr>
              <a:lnSpc>
                <a:spcPct val="80000"/>
              </a:lnSpc>
            </a:pP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</a:rPr>
              <a:t>Attitude : observe</a:t>
            </a:r>
          </a:p>
          <a:p>
            <a:pPr>
              <a:lnSpc>
                <a:spcPct val="80000"/>
              </a:lnSpc>
            </a:pPr>
            <a:r>
              <a:rPr lang="en-US" sz="5400" b="1" smtClean="0">
                <a:solidFill>
                  <a:schemeClr val="bg1"/>
                </a:solidFill>
                <a:latin typeface="Cordia New" pitchFamily="34" charset="-34"/>
              </a:rPr>
              <a:t>Others : record, long case</a:t>
            </a:r>
            <a:endParaRPr lang="th-TH" sz="4400" b="1" smtClean="0">
              <a:solidFill>
                <a:schemeClr val="bg1"/>
              </a:solidFill>
              <a:latin typeface="Arial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8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ผลรวมของคะแนนแต่ละชุด</a:t>
            </a:r>
            <a:endParaRPr lang="th-TH" sz="5400" b="1" dirty="0" smtClean="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49154" name="AutoShape 3"/>
          <p:cNvSpPr>
            <a:spLocks noChangeArrowheads="1"/>
          </p:cNvSpPr>
          <p:nvPr/>
        </p:nvSpPr>
        <p:spPr bwMode="auto">
          <a:xfrm>
            <a:off x="838200" y="2133600"/>
            <a:ext cx="3048000" cy="4572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49155" name="AutoShape 4"/>
          <p:cNvSpPr>
            <a:spLocks noChangeArrowheads="1"/>
          </p:cNvSpPr>
          <p:nvPr/>
        </p:nvSpPr>
        <p:spPr bwMode="auto">
          <a:xfrm>
            <a:off x="838200" y="3048000"/>
            <a:ext cx="2362200" cy="2286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49156" name="Rectangle 5"/>
          <p:cNvSpPr>
            <a:spLocks noChangeArrowheads="1"/>
          </p:cNvSpPr>
          <p:nvPr/>
        </p:nvSpPr>
        <p:spPr bwMode="auto">
          <a:xfrm>
            <a:off x="838200" y="3733800"/>
            <a:ext cx="18288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49157" name="Rectangle 6"/>
          <p:cNvSpPr>
            <a:spLocks noChangeArrowheads="1"/>
          </p:cNvSpPr>
          <p:nvPr/>
        </p:nvSpPr>
        <p:spPr bwMode="auto">
          <a:xfrm>
            <a:off x="838200" y="4648200"/>
            <a:ext cx="1371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49158" name="Line 7"/>
          <p:cNvSpPr>
            <a:spLocks noChangeShapeType="1"/>
          </p:cNvSpPr>
          <p:nvPr/>
        </p:nvSpPr>
        <p:spPr bwMode="auto">
          <a:xfrm>
            <a:off x="914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59" name="Line 8"/>
          <p:cNvSpPr>
            <a:spLocks noChangeShapeType="1"/>
          </p:cNvSpPr>
          <p:nvPr/>
        </p:nvSpPr>
        <p:spPr bwMode="auto">
          <a:xfrm>
            <a:off x="1066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0" name="Line 9"/>
          <p:cNvSpPr>
            <a:spLocks noChangeShapeType="1"/>
          </p:cNvSpPr>
          <p:nvPr/>
        </p:nvSpPr>
        <p:spPr bwMode="auto">
          <a:xfrm>
            <a:off x="12192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1" name="Line 10"/>
          <p:cNvSpPr>
            <a:spLocks noChangeShapeType="1"/>
          </p:cNvSpPr>
          <p:nvPr/>
        </p:nvSpPr>
        <p:spPr bwMode="auto">
          <a:xfrm>
            <a:off x="1828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2" name="Line 11"/>
          <p:cNvSpPr>
            <a:spLocks noChangeShapeType="1"/>
          </p:cNvSpPr>
          <p:nvPr/>
        </p:nvSpPr>
        <p:spPr bwMode="auto">
          <a:xfrm>
            <a:off x="1676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3" name="Line 12"/>
          <p:cNvSpPr>
            <a:spLocks noChangeShapeType="1"/>
          </p:cNvSpPr>
          <p:nvPr/>
        </p:nvSpPr>
        <p:spPr bwMode="auto">
          <a:xfrm>
            <a:off x="1524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4" name="Line 13"/>
          <p:cNvSpPr>
            <a:spLocks noChangeShapeType="1"/>
          </p:cNvSpPr>
          <p:nvPr/>
        </p:nvSpPr>
        <p:spPr bwMode="auto">
          <a:xfrm>
            <a:off x="13716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5" name="Line 14"/>
          <p:cNvSpPr>
            <a:spLocks noChangeShapeType="1"/>
          </p:cNvSpPr>
          <p:nvPr/>
        </p:nvSpPr>
        <p:spPr bwMode="auto">
          <a:xfrm>
            <a:off x="28956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6" name="Line 15"/>
          <p:cNvSpPr>
            <a:spLocks noChangeShapeType="1"/>
          </p:cNvSpPr>
          <p:nvPr/>
        </p:nvSpPr>
        <p:spPr bwMode="auto">
          <a:xfrm>
            <a:off x="3429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7" name="Line 16"/>
          <p:cNvSpPr>
            <a:spLocks noChangeShapeType="1"/>
          </p:cNvSpPr>
          <p:nvPr/>
        </p:nvSpPr>
        <p:spPr bwMode="auto">
          <a:xfrm>
            <a:off x="3048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8" name="Line 17"/>
          <p:cNvSpPr>
            <a:spLocks noChangeShapeType="1"/>
          </p:cNvSpPr>
          <p:nvPr/>
        </p:nvSpPr>
        <p:spPr bwMode="auto">
          <a:xfrm>
            <a:off x="3200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69" name="Line 18"/>
          <p:cNvSpPr>
            <a:spLocks noChangeShapeType="1"/>
          </p:cNvSpPr>
          <p:nvPr/>
        </p:nvSpPr>
        <p:spPr bwMode="auto">
          <a:xfrm>
            <a:off x="3581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0" name="Line 19"/>
          <p:cNvSpPr>
            <a:spLocks noChangeShapeType="1"/>
          </p:cNvSpPr>
          <p:nvPr/>
        </p:nvSpPr>
        <p:spPr bwMode="auto">
          <a:xfrm>
            <a:off x="3733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1" name="Line 20"/>
          <p:cNvSpPr>
            <a:spLocks noChangeShapeType="1"/>
          </p:cNvSpPr>
          <p:nvPr/>
        </p:nvSpPr>
        <p:spPr bwMode="auto">
          <a:xfrm>
            <a:off x="2438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2" name="Line 21"/>
          <p:cNvSpPr>
            <a:spLocks noChangeShapeType="1"/>
          </p:cNvSpPr>
          <p:nvPr/>
        </p:nvSpPr>
        <p:spPr bwMode="auto">
          <a:xfrm>
            <a:off x="2590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3" name="Line 22"/>
          <p:cNvSpPr>
            <a:spLocks noChangeShapeType="1"/>
          </p:cNvSpPr>
          <p:nvPr/>
        </p:nvSpPr>
        <p:spPr bwMode="auto">
          <a:xfrm>
            <a:off x="27432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4" name="Line 23"/>
          <p:cNvSpPr>
            <a:spLocks noChangeShapeType="1"/>
          </p:cNvSpPr>
          <p:nvPr/>
        </p:nvSpPr>
        <p:spPr bwMode="auto">
          <a:xfrm>
            <a:off x="19812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5" name="Line 24"/>
          <p:cNvSpPr>
            <a:spLocks noChangeShapeType="1"/>
          </p:cNvSpPr>
          <p:nvPr/>
        </p:nvSpPr>
        <p:spPr bwMode="auto">
          <a:xfrm>
            <a:off x="21336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6" name="Line 25"/>
          <p:cNvSpPr>
            <a:spLocks noChangeShapeType="1"/>
          </p:cNvSpPr>
          <p:nvPr/>
        </p:nvSpPr>
        <p:spPr bwMode="auto">
          <a:xfrm>
            <a:off x="2286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7" name="Line 26"/>
          <p:cNvSpPr>
            <a:spLocks noChangeShapeType="1"/>
          </p:cNvSpPr>
          <p:nvPr/>
        </p:nvSpPr>
        <p:spPr bwMode="auto">
          <a:xfrm>
            <a:off x="1295400" y="3429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8" name="Line 27"/>
          <p:cNvSpPr>
            <a:spLocks noChangeShapeType="1"/>
          </p:cNvSpPr>
          <p:nvPr/>
        </p:nvSpPr>
        <p:spPr bwMode="auto">
          <a:xfrm>
            <a:off x="1524000" y="3048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79" name="Line 28"/>
          <p:cNvSpPr>
            <a:spLocks noChangeShapeType="1"/>
          </p:cNvSpPr>
          <p:nvPr/>
        </p:nvSpPr>
        <p:spPr bwMode="auto">
          <a:xfrm>
            <a:off x="2286000" y="3048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80" name="Line 29"/>
          <p:cNvSpPr>
            <a:spLocks noChangeShapeType="1"/>
          </p:cNvSpPr>
          <p:nvPr/>
        </p:nvSpPr>
        <p:spPr bwMode="auto">
          <a:xfrm>
            <a:off x="2743200" y="3048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81" name="Line 30"/>
          <p:cNvSpPr>
            <a:spLocks noChangeShapeType="1"/>
          </p:cNvSpPr>
          <p:nvPr/>
        </p:nvSpPr>
        <p:spPr bwMode="auto">
          <a:xfrm>
            <a:off x="1066800" y="3048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82" name="Line 31"/>
          <p:cNvSpPr>
            <a:spLocks noChangeShapeType="1"/>
          </p:cNvSpPr>
          <p:nvPr/>
        </p:nvSpPr>
        <p:spPr bwMode="auto">
          <a:xfrm>
            <a:off x="1524000" y="3733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83" name="Line 32"/>
          <p:cNvSpPr>
            <a:spLocks noChangeShapeType="1"/>
          </p:cNvSpPr>
          <p:nvPr/>
        </p:nvSpPr>
        <p:spPr bwMode="auto">
          <a:xfrm>
            <a:off x="1143000" y="3733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84" name="Line 33"/>
          <p:cNvSpPr>
            <a:spLocks noChangeShapeType="1"/>
          </p:cNvSpPr>
          <p:nvPr/>
        </p:nvSpPr>
        <p:spPr bwMode="auto">
          <a:xfrm>
            <a:off x="1905000" y="3733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85" name="Line 34"/>
          <p:cNvSpPr>
            <a:spLocks noChangeShapeType="1"/>
          </p:cNvSpPr>
          <p:nvPr/>
        </p:nvSpPr>
        <p:spPr bwMode="auto">
          <a:xfrm>
            <a:off x="1752600" y="4648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86" name="Line 35"/>
          <p:cNvSpPr>
            <a:spLocks noChangeShapeType="1"/>
          </p:cNvSpPr>
          <p:nvPr/>
        </p:nvSpPr>
        <p:spPr bwMode="auto">
          <a:xfrm>
            <a:off x="2286000" y="37338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87" name="Line 36"/>
          <p:cNvSpPr>
            <a:spLocks noChangeShapeType="1"/>
          </p:cNvSpPr>
          <p:nvPr/>
        </p:nvSpPr>
        <p:spPr bwMode="auto">
          <a:xfrm>
            <a:off x="1295400" y="46482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88" name="Text Box 37"/>
          <p:cNvSpPr txBox="1">
            <a:spLocks noChangeArrowheads="1"/>
          </p:cNvSpPr>
          <p:nvPr/>
        </p:nvSpPr>
        <p:spPr bwMode="auto">
          <a:xfrm>
            <a:off x="4038600" y="20574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CordiaUPC" pitchFamily="34" charset="-34"/>
              </a:rPr>
              <a:t>MCQ</a:t>
            </a:r>
            <a:endParaRPr lang="th-TH" sz="3200">
              <a:latin typeface="CordiaUPC" pitchFamily="34" charset="-34"/>
            </a:endParaRPr>
          </a:p>
        </p:txBody>
      </p:sp>
      <p:sp>
        <p:nvSpPr>
          <p:cNvPr id="49189" name="Text Box 38"/>
          <p:cNvSpPr txBox="1">
            <a:spLocks noChangeArrowheads="1"/>
          </p:cNvSpPr>
          <p:nvPr/>
        </p:nvSpPr>
        <p:spPr bwMode="auto">
          <a:xfrm>
            <a:off x="3962400" y="28194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MEQ</a:t>
            </a:r>
            <a:endParaRPr lang="th-TH" sz="3200" b="1">
              <a:latin typeface="CordiaUPC" pitchFamily="34" charset="-34"/>
            </a:endParaRPr>
          </a:p>
        </p:txBody>
      </p:sp>
      <p:sp>
        <p:nvSpPr>
          <p:cNvPr id="49190" name="Text Box 39"/>
          <p:cNvSpPr txBox="1">
            <a:spLocks noChangeArrowheads="1"/>
          </p:cNvSpPr>
          <p:nvPr/>
        </p:nvSpPr>
        <p:spPr bwMode="auto">
          <a:xfrm>
            <a:off x="3886200" y="3581400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Practice</a:t>
            </a:r>
          </a:p>
        </p:txBody>
      </p:sp>
      <p:sp>
        <p:nvSpPr>
          <p:cNvPr id="49191" name="Text Box 40"/>
          <p:cNvSpPr txBox="1">
            <a:spLocks noChangeArrowheads="1"/>
          </p:cNvSpPr>
          <p:nvPr/>
        </p:nvSpPr>
        <p:spPr bwMode="auto">
          <a:xfrm>
            <a:off x="3962400" y="43434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Report</a:t>
            </a:r>
            <a:endParaRPr lang="th-TH" sz="3200">
              <a:latin typeface="CordiaUPC" pitchFamily="34" charset="-34"/>
            </a:endParaRPr>
          </a:p>
        </p:txBody>
      </p:sp>
      <p:sp>
        <p:nvSpPr>
          <p:cNvPr id="49192" name="Text Box 41"/>
          <p:cNvSpPr txBox="1">
            <a:spLocks noChangeArrowheads="1"/>
          </p:cNvSpPr>
          <p:nvPr/>
        </p:nvSpPr>
        <p:spPr bwMode="auto">
          <a:xfrm>
            <a:off x="5257800" y="2133600"/>
            <a:ext cx="1143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>
                <a:solidFill>
                  <a:schemeClr val="bg1"/>
                </a:solidFill>
                <a:latin typeface="Arial" charset="0"/>
              </a:rPr>
              <a:t>60</a:t>
            </a:r>
          </a:p>
        </p:txBody>
      </p:sp>
      <p:sp>
        <p:nvSpPr>
          <p:cNvPr id="49193" name="Text Box 42"/>
          <p:cNvSpPr txBox="1">
            <a:spLocks noChangeArrowheads="1"/>
          </p:cNvSpPr>
          <p:nvPr/>
        </p:nvSpPr>
        <p:spPr bwMode="auto">
          <a:xfrm>
            <a:off x="5257800" y="28194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>
                <a:solidFill>
                  <a:schemeClr val="bg1"/>
                </a:solidFill>
                <a:latin typeface="Arial" charset="0"/>
              </a:rPr>
              <a:t>20</a:t>
            </a:r>
            <a:endParaRPr lang="th-TH" sz="2800">
              <a:solidFill>
                <a:schemeClr val="bg1"/>
              </a:solidFill>
            </a:endParaRPr>
          </a:p>
        </p:txBody>
      </p:sp>
      <p:sp>
        <p:nvSpPr>
          <p:cNvPr id="49194" name="Text Box 43"/>
          <p:cNvSpPr txBox="1">
            <a:spLocks noChangeArrowheads="1"/>
          </p:cNvSpPr>
          <p:nvPr/>
        </p:nvSpPr>
        <p:spPr bwMode="auto">
          <a:xfrm>
            <a:off x="5257800" y="3581400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>
                <a:solidFill>
                  <a:schemeClr val="bg1"/>
                </a:solidFill>
                <a:latin typeface="Arial" charset="0"/>
              </a:rPr>
              <a:t>15</a:t>
            </a:r>
          </a:p>
        </p:txBody>
      </p:sp>
      <p:sp>
        <p:nvSpPr>
          <p:cNvPr id="49195" name="Text Box 44"/>
          <p:cNvSpPr txBox="1">
            <a:spLocks noChangeArrowheads="1"/>
          </p:cNvSpPr>
          <p:nvPr/>
        </p:nvSpPr>
        <p:spPr bwMode="auto">
          <a:xfrm>
            <a:off x="5334000" y="434340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>
                <a:solidFill>
                  <a:schemeClr val="bg1"/>
                </a:solidFill>
                <a:latin typeface="Arial" charset="0"/>
              </a:rPr>
              <a:t>5</a:t>
            </a:r>
            <a:endParaRPr lang="th-TH" sz="2800">
              <a:latin typeface="Arial" charset="0"/>
            </a:endParaRPr>
          </a:p>
        </p:txBody>
      </p:sp>
      <p:sp>
        <p:nvSpPr>
          <p:cNvPr id="49196" name="Line 45"/>
          <p:cNvSpPr>
            <a:spLocks noChangeShapeType="1"/>
          </p:cNvSpPr>
          <p:nvPr/>
        </p:nvSpPr>
        <p:spPr bwMode="auto">
          <a:xfrm>
            <a:off x="1295400" y="3048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97" name="Line 46"/>
          <p:cNvSpPr>
            <a:spLocks noChangeShapeType="1"/>
          </p:cNvSpPr>
          <p:nvPr/>
        </p:nvSpPr>
        <p:spPr bwMode="auto">
          <a:xfrm>
            <a:off x="2971800" y="3048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98" name="Line 47"/>
          <p:cNvSpPr>
            <a:spLocks noChangeShapeType="1"/>
          </p:cNvSpPr>
          <p:nvPr/>
        </p:nvSpPr>
        <p:spPr bwMode="auto">
          <a:xfrm>
            <a:off x="2514600" y="3048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199" name="Line 48"/>
          <p:cNvSpPr>
            <a:spLocks noChangeShapeType="1"/>
          </p:cNvSpPr>
          <p:nvPr/>
        </p:nvSpPr>
        <p:spPr bwMode="auto">
          <a:xfrm>
            <a:off x="1752600" y="3048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200" name="Text Box 49"/>
          <p:cNvSpPr txBox="1">
            <a:spLocks noChangeArrowheads="1"/>
          </p:cNvSpPr>
          <p:nvPr/>
        </p:nvSpPr>
        <p:spPr bwMode="auto">
          <a:xfrm>
            <a:off x="6629400" y="2133600"/>
            <a:ext cx="1447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>
                <a:solidFill>
                  <a:schemeClr val="bg1"/>
                </a:solidFill>
                <a:latin typeface="Arial" charset="0"/>
              </a:rPr>
              <a:t>56</a:t>
            </a:r>
            <a:endParaRPr lang="th-TH" sz="2800">
              <a:latin typeface="Arial" charset="0"/>
            </a:endParaRPr>
          </a:p>
        </p:txBody>
      </p:sp>
      <p:sp>
        <p:nvSpPr>
          <p:cNvPr id="49201" name="Text Box 50"/>
          <p:cNvSpPr txBox="1">
            <a:spLocks noChangeArrowheads="1"/>
          </p:cNvSpPr>
          <p:nvPr/>
        </p:nvSpPr>
        <p:spPr bwMode="auto">
          <a:xfrm>
            <a:off x="6629400" y="2819400"/>
            <a:ext cx="1219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>
                <a:solidFill>
                  <a:schemeClr val="bg1"/>
                </a:solidFill>
                <a:latin typeface="Arial" charset="0"/>
              </a:rPr>
              <a:t>16</a:t>
            </a:r>
          </a:p>
        </p:txBody>
      </p:sp>
      <p:sp>
        <p:nvSpPr>
          <p:cNvPr id="49202" name="Text Box 51"/>
          <p:cNvSpPr txBox="1">
            <a:spLocks noChangeArrowheads="1"/>
          </p:cNvSpPr>
          <p:nvPr/>
        </p:nvSpPr>
        <p:spPr bwMode="auto">
          <a:xfrm>
            <a:off x="6705600" y="3581400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>
                <a:solidFill>
                  <a:schemeClr val="bg1"/>
                </a:solidFill>
                <a:latin typeface="Arial" charset="0"/>
              </a:rPr>
              <a:t>6</a:t>
            </a:r>
          </a:p>
        </p:txBody>
      </p:sp>
      <p:sp>
        <p:nvSpPr>
          <p:cNvPr id="49203" name="Text Box 52"/>
          <p:cNvSpPr txBox="1">
            <a:spLocks noChangeArrowheads="1"/>
          </p:cNvSpPr>
          <p:nvPr/>
        </p:nvSpPr>
        <p:spPr bwMode="auto">
          <a:xfrm>
            <a:off x="6781800" y="4343400"/>
            <a:ext cx="1295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49204" name="Line 53"/>
          <p:cNvSpPr>
            <a:spLocks noChangeShapeType="1"/>
          </p:cNvSpPr>
          <p:nvPr/>
        </p:nvSpPr>
        <p:spPr bwMode="auto">
          <a:xfrm>
            <a:off x="6019800" y="2438400"/>
            <a:ext cx="457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205" name="Line 54"/>
          <p:cNvSpPr>
            <a:spLocks noChangeShapeType="1"/>
          </p:cNvSpPr>
          <p:nvPr/>
        </p:nvSpPr>
        <p:spPr bwMode="auto">
          <a:xfrm>
            <a:off x="5943600" y="4648200"/>
            <a:ext cx="457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206" name="Line 55"/>
          <p:cNvSpPr>
            <a:spLocks noChangeShapeType="1"/>
          </p:cNvSpPr>
          <p:nvPr/>
        </p:nvSpPr>
        <p:spPr bwMode="auto">
          <a:xfrm>
            <a:off x="6019800" y="3886200"/>
            <a:ext cx="457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207" name="Line 56"/>
          <p:cNvSpPr>
            <a:spLocks noChangeShapeType="1"/>
          </p:cNvSpPr>
          <p:nvPr/>
        </p:nvSpPr>
        <p:spPr bwMode="auto">
          <a:xfrm>
            <a:off x="6019800" y="3124200"/>
            <a:ext cx="4572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49208" name="Line 57"/>
          <p:cNvSpPr>
            <a:spLocks noChangeShapeType="1"/>
          </p:cNvSpPr>
          <p:nvPr/>
        </p:nvSpPr>
        <p:spPr bwMode="auto">
          <a:xfrm>
            <a:off x="1981200" y="3048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0874" name="Text Box 58"/>
          <p:cNvSpPr txBox="1">
            <a:spLocks noChangeArrowheads="1"/>
          </p:cNvSpPr>
          <p:nvPr/>
        </p:nvSpPr>
        <p:spPr bwMode="auto">
          <a:xfrm>
            <a:off x="762000" y="5292725"/>
            <a:ext cx="83820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56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+ 16 + 6 + 2       	56 + 16 + 6 + 2</a:t>
            </a: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		80</a:t>
            </a:r>
            <a:endParaRPr lang="th-TH" sz="36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60    20   15   5  		60 + 20 + 15 + 5 	        100</a:t>
            </a:r>
            <a:endParaRPr lang="th-TH" sz="2800">
              <a:solidFill>
                <a:schemeClr val="bg1"/>
              </a:solidFill>
              <a:cs typeface="CordiaUPC" pitchFamily="34" charset="-34"/>
            </a:endParaRPr>
          </a:p>
        </p:txBody>
      </p:sp>
      <p:sp>
        <p:nvSpPr>
          <p:cNvPr id="290875" name="Line 59"/>
          <p:cNvSpPr>
            <a:spLocks noChangeShapeType="1"/>
          </p:cNvSpPr>
          <p:nvPr/>
        </p:nvSpPr>
        <p:spPr bwMode="auto">
          <a:xfrm>
            <a:off x="3708400" y="5661025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0876" name="Line 60"/>
          <p:cNvSpPr>
            <a:spLocks noChangeShapeType="1"/>
          </p:cNvSpPr>
          <p:nvPr/>
        </p:nvSpPr>
        <p:spPr bwMode="auto">
          <a:xfrm>
            <a:off x="3708400" y="5734050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0877" name="Line 61"/>
          <p:cNvSpPr>
            <a:spLocks noChangeShapeType="1"/>
          </p:cNvSpPr>
          <p:nvPr/>
        </p:nvSpPr>
        <p:spPr bwMode="auto">
          <a:xfrm flipH="1">
            <a:off x="3779838" y="5516563"/>
            <a:ext cx="228600" cy="381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0878" name="Line 62"/>
          <p:cNvSpPr>
            <a:spLocks noChangeShapeType="1"/>
          </p:cNvSpPr>
          <p:nvPr/>
        </p:nvSpPr>
        <p:spPr bwMode="auto">
          <a:xfrm>
            <a:off x="827088" y="5734050"/>
            <a:ext cx="3603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90879" name="Line 63"/>
          <p:cNvSpPr>
            <a:spLocks noChangeShapeType="1"/>
          </p:cNvSpPr>
          <p:nvPr/>
        </p:nvSpPr>
        <p:spPr bwMode="auto">
          <a:xfrm>
            <a:off x="1547813" y="5734050"/>
            <a:ext cx="3603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90880" name="Line 64"/>
          <p:cNvSpPr>
            <a:spLocks noChangeShapeType="1"/>
          </p:cNvSpPr>
          <p:nvPr/>
        </p:nvSpPr>
        <p:spPr bwMode="auto">
          <a:xfrm>
            <a:off x="2195513" y="5734050"/>
            <a:ext cx="36036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90881" name="Line 65"/>
          <p:cNvSpPr>
            <a:spLocks noChangeShapeType="1"/>
          </p:cNvSpPr>
          <p:nvPr/>
        </p:nvSpPr>
        <p:spPr bwMode="auto">
          <a:xfrm>
            <a:off x="2771775" y="5734050"/>
            <a:ext cx="3603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90882" name="Line 66"/>
          <p:cNvSpPr>
            <a:spLocks noChangeShapeType="1"/>
          </p:cNvSpPr>
          <p:nvPr/>
        </p:nvSpPr>
        <p:spPr bwMode="auto">
          <a:xfrm>
            <a:off x="4427538" y="5734050"/>
            <a:ext cx="244951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90883" name="Line 67"/>
          <p:cNvSpPr>
            <a:spLocks noChangeShapeType="1"/>
          </p:cNvSpPr>
          <p:nvPr/>
        </p:nvSpPr>
        <p:spPr bwMode="auto">
          <a:xfrm>
            <a:off x="8027988" y="5734050"/>
            <a:ext cx="576262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290884" name="Line 68"/>
          <p:cNvSpPr>
            <a:spLocks noChangeShapeType="1"/>
          </p:cNvSpPr>
          <p:nvPr/>
        </p:nvSpPr>
        <p:spPr bwMode="auto">
          <a:xfrm>
            <a:off x="7237413" y="5661025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0885" name="Line 69"/>
          <p:cNvSpPr>
            <a:spLocks noChangeShapeType="1"/>
          </p:cNvSpPr>
          <p:nvPr/>
        </p:nvSpPr>
        <p:spPr bwMode="auto">
          <a:xfrm>
            <a:off x="7237413" y="5734050"/>
            <a:ext cx="381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0886" name="Line 70"/>
          <p:cNvSpPr>
            <a:spLocks noChangeShapeType="1"/>
          </p:cNvSpPr>
          <p:nvPr/>
        </p:nvSpPr>
        <p:spPr bwMode="auto">
          <a:xfrm flipH="1">
            <a:off x="7308850" y="5516563"/>
            <a:ext cx="228600" cy="381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08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908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90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90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908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2908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2908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90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0" dur="500"/>
                                        <p:tgtEl>
                                          <p:spTgt spid="290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500"/>
                                        <p:tgtEl>
                                          <p:spTgt spid="290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2908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500"/>
                                        <p:tgtEl>
                                          <p:spTgt spid="2908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0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500"/>
                                        <p:tgtEl>
                                          <p:spTgt spid="290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0874" grpId="0" autoUpdateAnimBg="0"/>
      <p:bldP spid="290875" grpId="0" animBg="1"/>
      <p:bldP spid="290876" grpId="0" animBg="1"/>
      <p:bldP spid="290877" grpId="0" animBg="1"/>
      <p:bldP spid="290878" grpId="0" animBg="1"/>
      <p:bldP spid="290879" grpId="0" animBg="1"/>
      <p:bldP spid="290880" grpId="0" animBg="1"/>
      <p:bldP spid="290881" grpId="0" animBg="1"/>
      <p:bldP spid="290882" grpId="0" animBg="1"/>
      <p:bldP spid="290883" grpId="0" animBg="1"/>
      <p:bldP spid="290884" grpId="0" animBg="1"/>
      <p:bldP spid="290885" grpId="0" animBg="1"/>
      <p:bldP spid="29088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050"/>
          <p:cNvSpPr>
            <a:spLocks noGrp="1" noChangeArrowheads="1"/>
          </p:cNvSpPr>
          <p:nvPr>
            <p:ph type="title"/>
          </p:nvPr>
        </p:nvSpPr>
        <p:spPr>
          <a:xfrm>
            <a:off x="683568" y="476672"/>
            <a:ext cx="7772400" cy="1008112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sz="6600" b="1" dirty="0">
                <a:solidFill>
                  <a:schemeClr val="bg1"/>
                </a:solidFill>
                <a:latin typeface="CordiaUPC" pitchFamily="34" charset="-34"/>
              </a:rPr>
              <a:t>การประเมินผลนักศึกษา</a:t>
            </a:r>
            <a:endParaRPr lang="th-TH" sz="6000" b="1" dirty="0">
              <a:latin typeface="CordiaUPC" pitchFamily="34" charset="-34"/>
            </a:endParaRPr>
          </a:p>
        </p:txBody>
      </p:sp>
      <p:sp>
        <p:nvSpPr>
          <p:cNvPr id="26627" name="Text Box 2051"/>
          <p:cNvSpPr txBox="1">
            <a:spLocks noChangeArrowheads="1"/>
          </p:cNvSpPr>
          <p:nvPr/>
        </p:nvSpPr>
        <p:spPr bwMode="auto">
          <a:xfrm>
            <a:off x="827584" y="1772816"/>
            <a:ext cx="7239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Measurement</a:t>
            </a:r>
            <a:r>
              <a:rPr lang="th-TH" sz="4000" b="1" dirty="0" smtClean="0">
                <a:solidFill>
                  <a:schemeClr val="bg1"/>
                </a:solidFill>
                <a:latin typeface="Comic Sans MS" pitchFamily="66" charset="0"/>
              </a:rPr>
              <a:t>/</a:t>
            </a:r>
            <a:r>
              <a:rPr lang="th-TH" sz="4000" b="1" dirty="0" err="1" smtClean="0">
                <a:solidFill>
                  <a:schemeClr val="bg1"/>
                </a:solidFill>
                <a:latin typeface="Comic Sans MS" pitchFamily="66" charset="0"/>
              </a:rPr>
              <a:t>assessment</a:t>
            </a:r>
            <a:endParaRPr lang="th-TH" sz="3600" b="1" dirty="0">
              <a:solidFill>
                <a:schemeClr val="bg1"/>
              </a:solidFill>
              <a:latin typeface="Comic Sans MS" pitchFamily="66" charset="0"/>
            </a:endParaRPr>
          </a:p>
        </p:txBody>
      </p:sp>
      <p:sp>
        <p:nvSpPr>
          <p:cNvPr id="26628" name="Text Box 2052"/>
          <p:cNvSpPr txBox="1">
            <a:spLocks noChangeArrowheads="1"/>
          </p:cNvSpPr>
          <p:nvPr/>
        </p:nvSpPr>
        <p:spPr bwMode="auto">
          <a:xfrm>
            <a:off x="838200" y="2667000"/>
            <a:ext cx="7315200" cy="2832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600" b="1" dirty="0">
                <a:solidFill>
                  <a:srgbClr val="FFFF00"/>
                </a:solidFill>
                <a:latin typeface="CordiaUPC" pitchFamily="34" charset="-34"/>
              </a:rPr>
              <a:t>ค่าคะแนน </a:t>
            </a:r>
            <a:r>
              <a:rPr lang="th-TH" sz="3600" b="1" dirty="0">
                <a:solidFill>
                  <a:schemeClr val="bg1"/>
                </a:solidFill>
                <a:latin typeface="CordiaUPC" pitchFamily="34" charset="-34"/>
              </a:rPr>
              <a:t>ที่ได้จาก</a:t>
            </a:r>
          </a:p>
          <a:p>
            <a:pPr>
              <a:lnSpc>
                <a:spcPct val="40000"/>
              </a:lnSpc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CordiaUPC" pitchFamily="34" charset="-34"/>
              </a:rPr>
              <a:t> การสอบต่างๆ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CordiaUPC" pitchFamily="34" charset="-34"/>
              </a:rPr>
              <a:t> การสัมภาษณ์, การสังเกต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CordiaUPC" pitchFamily="34" charset="-34"/>
              </a:rPr>
              <a:t> การปฏิบัติ</a:t>
            </a:r>
          </a:p>
          <a:p>
            <a:pPr>
              <a:lnSpc>
                <a:spcPct val="50000"/>
              </a:lnSpc>
              <a:spcBef>
                <a:spcPct val="50000"/>
              </a:spcBef>
              <a:buFontTx/>
              <a:buChar char="•"/>
            </a:pPr>
            <a:r>
              <a:rPr lang="th-TH" sz="3600" b="1" dirty="0">
                <a:solidFill>
                  <a:schemeClr val="bg1"/>
                </a:solidFill>
                <a:latin typeface="CordiaUPC" pitchFamily="34" charset="-34"/>
              </a:rPr>
              <a:t> อื่นๆ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0" build="p" autoUpdateAnimBg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8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1981200"/>
            <a:ext cx="8458200" cy="4114800"/>
          </a:xfrm>
        </p:spPr>
        <p:txBody>
          <a:bodyPr/>
          <a:lstStyle/>
          <a:p>
            <a:pPr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</a:rPr>
              <a:t>คะแนนดิบ  </a:t>
            </a:r>
            <a:r>
              <a:rPr lang="en-US" sz="4800" b="1" smtClean="0">
                <a:solidFill>
                  <a:schemeClr val="bg1"/>
                </a:solidFill>
                <a:latin typeface="Cordia New" pitchFamily="34" charset="-34"/>
              </a:rPr>
              <a:t>MCQ(80)  Lab(20)  Total(100)</a:t>
            </a:r>
            <a:endParaRPr lang="th-TH" sz="4800" b="1" smtClean="0">
              <a:solidFill>
                <a:schemeClr val="bg1"/>
              </a:solidFill>
              <a:latin typeface="Cordia New" pitchFamily="34" charset="-34"/>
            </a:endParaRPr>
          </a:p>
          <a:p>
            <a:pPr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นศพ 1	    73 (91</a:t>
            </a:r>
            <a:r>
              <a:rPr lang="en-US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%)</a:t>
            </a: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    0		73</a:t>
            </a:r>
          </a:p>
          <a:p>
            <a:pPr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นศพ 2	    56 (70%)	18 (90%)	73</a:t>
            </a:r>
          </a:p>
          <a:p>
            <a:pPr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นศพ 3	    63 (79%)	10 (50%)  73</a:t>
            </a:r>
          </a:p>
        </p:txBody>
      </p:sp>
      <p:sp>
        <p:nvSpPr>
          <p:cNvPr id="29184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ผลรวมของคะแนนแต่ละชุด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50179" name="Line 4"/>
          <p:cNvSpPr>
            <a:spLocks noChangeShapeType="1"/>
          </p:cNvSpPr>
          <p:nvPr/>
        </p:nvSpPr>
        <p:spPr bwMode="auto">
          <a:xfrm>
            <a:off x="609600" y="2743200"/>
            <a:ext cx="80010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18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18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9184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1842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86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457200"/>
            <a:ext cx="8001000" cy="9144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การกระจายของคะแนนสอบแต่ละชุด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51202" name="Line 3"/>
          <p:cNvSpPr>
            <a:spLocks noChangeShapeType="1"/>
          </p:cNvSpPr>
          <p:nvPr/>
        </p:nvSpPr>
        <p:spPr bwMode="auto">
          <a:xfrm>
            <a:off x="609600" y="1905000"/>
            <a:ext cx="0" cy="15240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03" name="Line 4"/>
          <p:cNvSpPr>
            <a:spLocks noChangeShapeType="1"/>
          </p:cNvSpPr>
          <p:nvPr/>
        </p:nvSpPr>
        <p:spPr bwMode="auto">
          <a:xfrm>
            <a:off x="609600" y="3429000"/>
            <a:ext cx="3352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04" name="Text Box 5"/>
          <p:cNvSpPr txBox="1">
            <a:spLocks noChangeArrowheads="1"/>
          </p:cNvSpPr>
          <p:nvPr/>
        </p:nvSpPr>
        <p:spPr bwMode="auto">
          <a:xfrm>
            <a:off x="1676400" y="3429000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  <a:latin typeface="CordiaUPC" pitchFamily="34" charset="-34"/>
              </a:rPr>
              <a:t>MCQ</a:t>
            </a:r>
            <a:endParaRPr lang="th-TH" sz="2800" b="1">
              <a:latin typeface="CordiaUPC" pitchFamily="34" charset="-34"/>
            </a:endParaRPr>
          </a:p>
        </p:txBody>
      </p:sp>
      <p:sp>
        <p:nvSpPr>
          <p:cNvPr id="51205" name="Rectangle 6"/>
          <p:cNvSpPr>
            <a:spLocks noChangeArrowheads="1"/>
          </p:cNvSpPr>
          <p:nvPr/>
        </p:nvSpPr>
        <p:spPr bwMode="auto">
          <a:xfrm>
            <a:off x="685800" y="3276600"/>
            <a:ext cx="762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06" name="Rectangle 7"/>
          <p:cNvSpPr>
            <a:spLocks noChangeArrowheads="1"/>
          </p:cNvSpPr>
          <p:nvPr/>
        </p:nvSpPr>
        <p:spPr bwMode="auto">
          <a:xfrm>
            <a:off x="838200" y="3200400"/>
            <a:ext cx="76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07" name="Rectangle 8"/>
          <p:cNvSpPr>
            <a:spLocks noChangeArrowheads="1"/>
          </p:cNvSpPr>
          <p:nvPr/>
        </p:nvSpPr>
        <p:spPr bwMode="auto">
          <a:xfrm>
            <a:off x="1066800" y="3124200"/>
            <a:ext cx="76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08" name="Rectangle 9"/>
          <p:cNvSpPr>
            <a:spLocks noChangeArrowheads="1"/>
          </p:cNvSpPr>
          <p:nvPr/>
        </p:nvSpPr>
        <p:spPr bwMode="auto">
          <a:xfrm>
            <a:off x="1295400" y="3276600"/>
            <a:ext cx="762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09" name="Rectangle 10"/>
          <p:cNvSpPr>
            <a:spLocks noChangeArrowheads="1"/>
          </p:cNvSpPr>
          <p:nvPr/>
        </p:nvSpPr>
        <p:spPr bwMode="auto">
          <a:xfrm>
            <a:off x="1524000" y="3048000"/>
            <a:ext cx="762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0" name="Rectangle 11"/>
          <p:cNvSpPr>
            <a:spLocks noChangeArrowheads="1"/>
          </p:cNvSpPr>
          <p:nvPr/>
        </p:nvSpPr>
        <p:spPr bwMode="auto">
          <a:xfrm>
            <a:off x="1752600" y="3200400"/>
            <a:ext cx="76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1" name="Rectangle 12"/>
          <p:cNvSpPr>
            <a:spLocks noChangeArrowheads="1"/>
          </p:cNvSpPr>
          <p:nvPr/>
        </p:nvSpPr>
        <p:spPr bwMode="auto">
          <a:xfrm>
            <a:off x="1981200" y="2895600"/>
            <a:ext cx="76200" cy="533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2" name="Rectangle 13"/>
          <p:cNvSpPr>
            <a:spLocks noChangeArrowheads="1"/>
          </p:cNvSpPr>
          <p:nvPr/>
        </p:nvSpPr>
        <p:spPr bwMode="auto">
          <a:xfrm>
            <a:off x="2209800" y="2743200"/>
            <a:ext cx="76200" cy="685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3" name="Rectangle 14"/>
          <p:cNvSpPr>
            <a:spLocks noChangeArrowheads="1"/>
          </p:cNvSpPr>
          <p:nvPr/>
        </p:nvSpPr>
        <p:spPr bwMode="auto">
          <a:xfrm>
            <a:off x="2438400" y="2438400"/>
            <a:ext cx="76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4" name="Rectangle 15"/>
          <p:cNvSpPr>
            <a:spLocks noChangeArrowheads="1"/>
          </p:cNvSpPr>
          <p:nvPr/>
        </p:nvSpPr>
        <p:spPr bwMode="auto">
          <a:xfrm>
            <a:off x="2667000" y="2667000"/>
            <a:ext cx="762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5" name="Rectangle 16"/>
          <p:cNvSpPr>
            <a:spLocks noChangeArrowheads="1"/>
          </p:cNvSpPr>
          <p:nvPr/>
        </p:nvSpPr>
        <p:spPr bwMode="auto">
          <a:xfrm>
            <a:off x="2895600" y="2590800"/>
            <a:ext cx="76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6" name="Rectangle 17"/>
          <p:cNvSpPr>
            <a:spLocks noChangeArrowheads="1"/>
          </p:cNvSpPr>
          <p:nvPr/>
        </p:nvSpPr>
        <p:spPr bwMode="auto">
          <a:xfrm>
            <a:off x="3124200" y="2819400"/>
            <a:ext cx="762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7" name="Rectangle 18"/>
          <p:cNvSpPr>
            <a:spLocks noChangeArrowheads="1"/>
          </p:cNvSpPr>
          <p:nvPr/>
        </p:nvSpPr>
        <p:spPr bwMode="auto">
          <a:xfrm>
            <a:off x="3352800" y="3048000"/>
            <a:ext cx="762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8" name="Rectangle 19"/>
          <p:cNvSpPr>
            <a:spLocks noChangeArrowheads="1"/>
          </p:cNvSpPr>
          <p:nvPr/>
        </p:nvSpPr>
        <p:spPr bwMode="auto">
          <a:xfrm>
            <a:off x="3581400" y="3276600"/>
            <a:ext cx="762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19" name="Rectangle 20"/>
          <p:cNvSpPr>
            <a:spLocks noChangeArrowheads="1"/>
          </p:cNvSpPr>
          <p:nvPr/>
        </p:nvSpPr>
        <p:spPr bwMode="auto">
          <a:xfrm>
            <a:off x="3886200" y="3294063"/>
            <a:ext cx="76200" cy="1349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20" name="Line 21"/>
          <p:cNvSpPr>
            <a:spLocks noChangeShapeType="1"/>
          </p:cNvSpPr>
          <p:nvPr/>
        </p:nvSpPr>
        <p:spPr bwMode="auto">
          <a:xfrm>
            <a:off x="5105400" y="1828800"/>
            <a:ext cx="0" cy="16002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21" name="Line 22"/>
          <p:cNvSpPr>
            <a:spLocks noChangeShapeType="1"/>
          </p:cNvSpPr>
          <p:nvPr/>
        </p:nvSpPr>
        <p:spPr bwMode="auto">
          <a:xfrm>
            <a:off x="5105400" y="3429000"/>
            <a:ext cx="2895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22" name="Text Box 23"/>
          <p:cNvSpPr txBox="1">
            <a:spLocks noChangeArrowheads="1"/>
          </p:cNvSpPr>
          <p:nvPr/>
        </p:nvSpPr>
        <p:spPr bwMode="auto">
          <a:xfrm>
            <a:off x="6096000" y="3429000"/>
            <a:ext cx="8382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 b="1">
                <a:solidFill>
                  <a:schemeClr val="bg1"/>
                </a:solidFill>
                <a:latin typeface="CordiaUPC" pitchFamily="34" charset="-34"/>
              </a:rPr>
              <a:t>Essay</a:t>
            </a:r>
            <a:endParaRPr lang="th-TH" sz="2800" b="1">
              <a:latin typeface="CordiaUPC" pitchFamily="34" charset="-34"/>
            </a:endParaRPr>
          </a:p>
        </p:txBody>
      </p:sp>
      <p:sp>
        <p:nvSpPr>
          <p:cNvPr id="51223" name="Rectangle 24"/>
          <p:cNvSpPr>
            <a:spLocks noChangeArrowheads="1"/>
          </p:cNvSpPr>
          <p:nvPr/>
        </p:nvSpPr>
        <p:spPr bwMode="auto">
          <a:xfrm>
            <a:off x="6248400" y="3281363"/>
            <a:ext cx="76200" cy="1476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24" name="Rectangle 25"/>
          <p:cNvSpPr>
            <a:spLocks noChangeArrowheads="1"/>
          </p:cNvSpPr>
          <p:nvPr/>
        </p:nvSpPr>
        <p:spPr bwMode="auto">
          <a:xfrm>
            <a:off x="6400800" y="3276600"/>
            <a:ext cx="76200" cy="152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25" name="Rectangle 26"/>
          <p:cNvSpPr>
            <a:spLocks noChangeArrowheads="1"/>
          </p:cNvSpPr>
          <p:nvPr/>
        </p:nvSpPr>
        <p:spPr bwMode="auto">
          <a:xfrm>
            <a:off x="6629400" y="2971800"/>
            <a:ext cx="762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26" name="Rectangle 27"/>
          <p:cNvSpPr>
            <a:spLocks noChangeArrowheads="1"/>
          </p:cNvSpPr>
          <p:nvPr/>
        </p:nvSpPr>
        <p:spPr bwMode="auto">
          <a:xfrm>
            <a:off x="6858000" y="2819400"/>
            <a:ext cx="762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27" name="Rectangle 28"/>
          <p:cNvSpPr>
            <a:spLocks noChangeArrowheads="1"/>
          </p:cNvSpPr>
          <p:nvPr/>
        </p:nvSpPr>
        <p:spPr bwMode="auto">
          <a:xfrm>
            <a:off x="7086600" y="2438400"/>
            <a:ext cx="76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28" name="Rectangle 29"/>
          <p:cNvSpPr>
            <a:spLocks noChangeArrowheads="1"/>
          </p:cNvSpPr>
          <p:nvPr/>
        </p:nvSpPr>
        <p:spPr bwMode="auto">
          <a:xfrm>
            <a:off x="7315200" y="2590800"/>
            <a:ext cx="76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29" name="Rectangle 30"/>
          <p:cNvSpPr>
            <a:spLocks noChangeArrowheads="1"/>
          </p:cNvSpPr>
          <p:nvPr/>
        </p:nvSpPr>
        <p:spPr bwMode="auto">
          <a:xfrm>
            <a:off x="7620000" y="2819400"/>
            <a:ext cx="762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30" name="Rectangle 31"/>
          <p:cNvSpPr>
            <a:spLocks noChangeArrowheads="1"/>
          </p:cNvSpPr>
          <p:nvPr/>
        </p:nvSpPr>
        <p:spPr bwMode="auto">
          <a:xfrm>
            <a:off x="7848600" y="3200400"/>
            <a:ext cx="76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31" name="Line 32"/>
          <p:cNvSpPr>
            <a:spLocks noChangeShapeType="1"/>
          </p:cNvSpPr>
          <p:nvPr/>
        </p:nvSpPr>
        <p:spPr bwMode="auto">
          <a:xfrm>
            <a:off x="609600" y="4114800"/>
            <a:ext cx="0" cy="18288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32" name="Line 33"/>
          <p:cNvSpPr>
            <a:spLocks noChangeShapeType="1"/>
          </p:cNvSpPr>
          <p:nvPr/>
        </p:nvSpPr>
        <p:spPr bwMode="auto">
          <a:xfrm>
            <a:off x="609600" y="5943600"/>
            <a:ext cx="34290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33" name="Text Box 34"/>
          <p:cNvSpPr txBox="1">
            <a:spLocks noChangeArrowheads="1"/>
          </p:cNvSpPr>
          <p:nvPr/>
        </p:nvSpPr>
        <p:spPr bwMode="auto">
          <a:xfrm>
            <a:off x="1828800" y="5867400"/>
            <a:ext cx="121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>
                <a:solidFill>
                  <a:schemeClr val="bg1"/>
                </a:solidFill>
                <a:latin typeface="CordiaUPC" pitchFamily="34" charset="-34"/>
              </a:rPr>
              <a:t>Lab</a:t>
            </a:r>
            <a:endParaRPr lang="th-TH" sz="2800" b="1">
              <a:latin typeface="CordiaUPC" pitchFamily="34" charset="-34"/>
            </a:endParaRPr>
          </a:p>
        </p:txBody>
      </p:sp>
      <p:sp>
        <p:nvSpPr>
          <p:cNvPr id="51234" name="Rectangle 35"/>
          <p:cNvSpPr>
            <a:spLocks noChangeArrowheads="1"/>
          </p:cNvSpPr>
          <p:nvPr/>
        </p:nvSpPr>
        <p:spPr bwMode="auto">
          <a:xfrm>
            <a:off x="2590800" y="5715000"/>
            <a:ext cx="762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35" name="Rectangle 36"/>
          <p:cNvSpPr>
            <a:spLocks noChangeArrowheads="1"/>
          </p:cNvSpPr>
          <p:nvPr/>
        </p:nvSpPr>
        <p:spPr bwMode="auto">
          <a:xfrm>
            <a:off x="2819400" y="5334000"/>
            <a:ext cx="762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36" name="Rectangle 37"/>
          <p:cNvSpPr>
            <a:spLocks noChangeArrowheads="1"/>
          </p:cNvSpPr>
          <p:nvPr/>
        </p:nvSpPr>
        <p:spPr bwMode="auto">
          <a:xfrm>
            <a:off x="3048000" y="5029200"/>
            <a:ext cx="76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37" name="Rectangle 38"/>
          <p:cNvSpPr>
            <a:spLocks noChangeArrowheads="1"/>
          </p:cNvSpPr>
          <p:nvPr/>
        </p:nvSpPr>
        <p:spPr bwMode="auto">
          <a:xfrm>
            <a:off x="3276600" y="4876800"/>
            <a:ext cx="76200" cy="1066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38" name="Rectangle 39"/>
          <p:cNvSpPr>
            <a:spLocks noChangeArrowheads="1"/>
          </p:cNvSpPr>
          <p:nvPr/>
        </p:nvSpPr>
        <p:spPr bwMode="auto">
          <a:xfrm>
            <a:off x="3505200" y="5029200"/>
            <a:ext cx="76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39" name="Rectangle 40"/>
          <p:cNvSpPr>
            <a:spLocks noChangeArrowheads="1"/>
          </p:cNvSpPr>
          <p:nvPr/>
        </p:nvSpPr>
        <p:spPr bwMode="auto">
          <a:xfrm>
            <a:off x="3810000" y="5181600"/>
            <a:ext cx="76200" cy="762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40" name="Line 41"/>
          <p:cNvSpPr>
            <a:spLocks noChangeShapeType="1"/>
          </p:cNvSpPr>
          <p:nvPr/>
        </p:nvSpPr>
        <p:spPr bwMode="auto">
          <a:xfrm>
            <a:off x="5181600" y="4191000"/>
            <a:ext cx="0" cy="175260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41" name="Line 42"/>
          <p:cNvSpPr>
            <a:spLocks noChangeShapeType="1"/>
          </p:cNvSpPr>
          <p:nvPr/>
        </p:nvSpPr>
        <p:spPr bwMode="auto">
          <a:xfrm>
            <a:off x="5181600" y="5943600"/>
            <a:ext cx="3276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42" name="Text Box 43"/>
          <p:cNvSpPr txBox="1">
            <a:spLocks noChangeArrowheads="1"/>
          </p:cNvSpPr>
          <p:nvPr/>
        </p:nvSpPr>
        <p:spPr bwMode="auto">
          <a:xfrm>
            <a:off x="6324600" y="5867400"/>
            <a:ext cx="1066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  <a:latin typeface="CordiaUPC" pitchFamily="34" charset="-34"/>
              </a:rPr>
              <a:t>Report</a:t>
            </a:r>
            <a:endParaRPr lang="th-TH" sz="2800" b="1">
              <a:latin typeface="CordiaUPC" pitchFamily="34" charset="-34"/>
            </a:endParaRPr>
          </a:p>
        </p:txBody>
      </p:sp>
      <p:sp>
        <p:nvSpPr>
          <p:cNvPr id="51243" name="Rectangle 44"/>
          <p:cNvSpPr>
            <a:spLocks noChangeArrowheads="1"/>
          </p:cNvSpPr>
          <p:nvPr/>
        </p:nvSpPr>
        <p:spPr bwMode="auto">
          <a:xfrm>
            <a:off x="6172200" y="5486400"/>
            <a:ext cx="76200" cy="457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44" name="Rectangle 45"/>
          <p:cNvSpPr>
            <a:spLocks noChangeArrowheads="1"/>
          </p:cNvSpPr>
          <p:nvPr/>
        </p:nvSpPr>
        <p:spPr bwMode="auto">
          <a:xfrm>
            <a:off x="6400800" y="5105400"/>
            <a:ext cx="76200" cy="8382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45" name="Rectangle 46"/>
          <p:cNvSpPr>
            <a:spLocks noChangeArrowheads="1"/>
          </p:cNvSpPr>
          <p:nvPr/>
        </p:nvSpPr>
        <p:spPr bwMode="auto">
          <a:xfrm>
            <a:off x="6705600" y="4953000"/>
            <a:ext cx="76200" cy="990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46" name="Rectangle 47"/>
          <p:cNvSpPr>
            <a:spLocks noChangeArrowheads="1"/>
          </p:cNvSpPr>
          <p:nvPr/>
        </p:nvSpPr>
        <p:spPr bwMode="auto">
          <a:xfrm>
            <a:off x="7010400" y="5029200"/>
            <a:ext cx="76200" cy="9144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47" name="Rectangle 48"/>
          <p:cNvSpPr>
            <a:spLocks noChangeArrowheads="1"/>
          </p:cNvSpPr>
          <p:nvPr/>
        </p:nvSpPr>
        <p:spPr bwMode="auto">
          <a:xfrm>
            <a:off x="7239000" y="5638800"/>
            <a:ext cx="76200" cy="304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48" name="Rectangle 49"/>
          <p:cNvSpPr>
            <a:spLocks noChangeArrowheads="1"/>
          </p:cNvSpPr>
          <p:nvPr/>
        </p:nvSpPr>
        <p:spPr bwMode="auto">
          <a:xfrm>
            <a:off x="7467600" y="5334000"/>
            <a:ext cx="76200" cy="609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1249" name="Line 50"/>
          <p:cNvSpPr>
            <a:spLocks noChangeShapeType="1"/>
          </p:cNvSpPr>
          <p:nvPr/>
        </p:nvSpPr>
        <p:spPr bwMode="auto">
          <a:xfrm>
            <a:off x="762000" y="5867400"/>
            <a:ext cx="0" cy="76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1250" name="Line 51"/>
          <p:cNvSpPr>
            <a:spLocks noChangeShapeType="1"/>
          </p:cNvSpPr>
          <p:nvPr/>
        </p:nvSpPr>
        <p:spPr bwMode="auto">
          <a:xfrm>
            <a:off x="2057400" y="5867400"/>
            <a:ext cx="0" cy="76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ผลรวมของคะแนนแต่ละชุด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52226" name="AutoShape 3"/>
          <p:cNvSpPr>
            <a:spLocks noChangeArrowheads="1"/>
          </p:cNvSpPr>
          <p:nvPr/>
        </p:nvSpPr>
        <p:spPr bwMode="auto">
          <a:xfrm>
            <a:off x="838200" y="2133600"/>
            <a:ext cx="3048000" cy="4572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2227" name="AutoShape 4"/>
          <p:cNvSpPr>
            <a:spLocks noChangeArrowheads="1"/>
          </p:cNvSpPr>
          <p:nvPr/>
        </p:nvSpPr>
        <p:spPr bwMode="auto">
          <a:xfrm>
            <a:off x="914400" y="3429000"/>
            <a:ext cx="2362200" cy="2286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2228" name="Rectangle 5"/>
          <p:cNvSpPr>
            <a:spLocks noChangeArrowheads="1"/>
          </p:cNvSpPr>
          <p:nvPr/>
        </p:nvSpPr>
        <p:spPr bwMode="auto">
          <a:xfrm>
            <a:off x="914400" y="4343400"/>
            <a:ext cx="18288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2229" name="Rectangle 6"/>
          <p:cNvSpPr>
            <a:spLocks noChangeArrowheads="1"/>
          </p:cNvSpPr>
          <p:nvPr/>
        </p:nvSpPr>
        <p:spPr bwMode="auto">
          <a:xfrm>
            <a:off x="990600" y="5486400"/>
            <a:ext cx="1371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2230" name="Line 7"/>
          <p:cNvSpPr>
            <a:spLocks noChangeShapeType="1"/>
          </p:cNvSpPr>
          <p:nvPr/>
        </p:nvSpPr>
        <p:spPr bwMode="auto">
          <a:xfrm>
            <a:off x="914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31" name="Line 8"/>
          <p:cNvSpPr>
            <a:spLocks noChangeShapeType="1"/>
          </p:cNvSpPr>
          <p:nvPr/>
        </p:nvSpPr>
        <p:spPr bwMode="auto">
          <a:xfrm>
            <a:off x="1066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32" name="Line 9"/>
          <p:cNvSpPr>
            <a:spLocks noChangeShapeType="1"/>
          </p:cNvSpPr>
          <p:nvPr/>
        </p:nvSpPr>
        <p:spPr bwMode="auto">
          <a:xfrm>
            <a:off x="12192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33" name="Line 10"/>
          <p:cNvSpPr>
            <a:spLocks noChangeShapeType="1"/>
          </p:cNvSpPr>
          <p:nvPr/>
        </p:nvSpPr>
        <p:spPr bwMode="auto">
          <a:xfrm>
            <a:off x="1828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34" name="Line 11"/>
          <p:cNvSpPr>
            <a:spLocks noChangeShapeType="1"/>
          </p:cNvSpPr>
          <p:nvPr/>
        </p:nvSpPr>
        <p:spPr bwMode="auto">
          <a:xfrm>
            <a:off x="1676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35" name="Line 12"/>
          <p:cNvSpPr>
            <a:spLocks noChangeShapeType="1"/>
          </p:cNvSpPr>
          <p:nvPr/>
        </p:nvSpPr>
        <p:spPr bwMode="auto">
          <a:xfrm>
            <a:off x="1524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36" name="Line 13"/>
          <p:cNvSpPr>
            <a:spLocks noChangeShapeType="1"/>
          </p:cNvSpPr>
          <p:nvPr/>
        </p:nvSpPr>
        <p:spPr bwMode="auto">
          <a:xfrm>
            <a:off x="13716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37" name="Line 14"/>
          <p:cNvSpPr>
            <a:spLocks noChangeShapeType="1"/>
          </p:cNvSpPr>
          <p:nvPr/>
        </p:nvSpPr>
        <p:spPr bwMode="auto">
          <a:xfrm>
            <a:off x="28956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38" name="Line 15"/>
          <p:cNvSpPr>
            <a:spLocks noChangeShapeType="1"/>
          </p:cNvSpPr>
          <p:nvPr/>
        </p:nvSpPr>
        <p:spPr bwMode="auto">
          <a:xfrm>
            <a:off x="3429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39" name="Line 16"/>
          <p:cNvSpPr>
            <a:spLocks noChangeShapeType="1"/>
          </p:cNvSpPr>
          <p:nvPr/>
        </p:nvSpPr>
        <p:spPr bwMode="auto">
          <a:xfrm>
            <a:off x="3048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0" name="Line 17"/>
          <p:cNvSpPr>
            <a:spLocks noChangeShapeType="1"/>
          </p:cNvSpPr>
          <p:nvPr/>
        </p:nvSpPr>
        <p:spPr bwMode="auto">
          <a:xfrm>
            <a:off x="3200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1" name="Line 18"/>
          <p:cNvSpPr>
            <a:spLocks noChangeShapeType="1"/>
          </p:cNvSpPr>
          <p:nvPr/>
        </p:nvSpPr>
        <p:spPr bwMode="auto">
          <a:xfrm>
            <a:off x="3581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2" name="Line 19"/>
          <p:cNvSpPr>
            <a:spLocks noChangeShapeType="1"/>
          </p:cNvSpPr>
          <p:nvPr/>
        </p:nvSpPr>
        <p:spPr bwMode="auto">
          <a:xfrm>
            <a:off x="3733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3" name="Line 20"/>
          <p:cNvSpPr>
            <a:spLocks noChangeShapeType="1"/>
          </p:cNvSpPr>
          <p:nvPr/>
        </p:nvSpPr>
        <p:spPr bwMode="auto">
          <a:xfrm>
            <a:off x="2438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4" name="Line 21"/>
          <p:cNvSpPr>
            <a:spLocks noChangeShapeType="1"/>
          </p:cNvSpPr>
          <p:nvPr/>
        </p:nvSpPr>
        <p:spPr bwMode="auto">
          <a:xfrm>
            <a:off x="2590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5" name="Line 22"/>
          <p:cNvSpPr>
            <a:spLocks noChangeShapeType="1"/>
          </p:cNvSpPr>
          <p:nvPr/>
        </p:nvSpPr>
        <p:spPr bwMode="auto">
          <a:xfrm>
            <a:off x="27432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6" name="Line 23"/>
          <p:cNvSpPr>
            <a:spLocks noChangeShapeType="1"/>
          </p:cNvSpPr>
          <p:nvPr/>
        </p:nvSpPr>
        <p:spPr bwMode="auto">
          <a:xfrm>
            <a:off x="19812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7" name="Line 24"/>
          <p:cNvSpPr>
            <a:spLocks noChangeShapeType="1"/>
          </p:cNvSpPr>
          <p:nvPr/>
        </p:nvSpPr>
        <p:spPr bwMode="auto">
          <a:xfrm>
            <a:off x="21336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8" name="Line 25"/>
          <p:cNvSpPr>
            <a:spLocks noChangeShapeType="1"/>
          </p:cNvSpPr>
          <p:nvPr/>
        </p:nvSpPr>
        <p:spPr bwMode="auto">
          <a:xfrm>
            <a:off x="2286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49" name="Line 26"/>
          <p:cNvSpPr>
            <a:spLocks noChangeShapeType="1"/>
          </p:cNvSpPr>
          <p:nvPr/>
        </p:nvSpPr>
        <p:spPr bwMode="auto">
          <a:xfrm>
            <a:off x="1295400" y="3429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0" name="Line 27"/>
          <p:cNvSpPr>
            <a:spLocks noChangeShapeType="1"/>
          </p:cNvSpPr>
          <p:nvPr/>
        </p:nvSpPr>
        <p:spPr bwMode="auto">
          <a:xfrm>
            <a:off x="17526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1" name="Line 28"/>
          <p:cNvSpPr>
            <a:spLocks noChangeShapeType="1"/>
          </p:cNvSpPr>
          <p:nvPr/>
        </p:nvSpPr>
        <p:spPr bwMode="auto">
          <a:xfrm>
            <a:off x="21336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2" name="Line 29"/>
          <p:cNvSpPr>
            <a:spLocks noChangeShapeType="1"/>
          </p:cNvSpPr>
          <p:nvPr/>
        </p:nvSpPr>
        <p:spPr bwMode="auto">
          <a:xfrm>
            <a:off x="25146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3" name="Line 30"/>
          <p:cNvSpPr>
            <a:spLocks noChangeShapeType="1"/>
          </p:cNvSpPr>
          <p:nvPr/>
        </p:nvSpPr>
        <p:spPr bwMode="auto">
          <a:xfrm>
            <a:off x="28956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4" name="Line 31"/>
          <p:cNvSpPr>
            <a:spLocks noChangeShapeType="1"/>
          </p:cNvSpPr>
          <p:nvPr/>
        </p:nvSpPr>
        <p:spPr bwMode="auto">
          <a:xfrm>
            <a:off x="12954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5" name="Line 32"/>
          <p:cNvSpPr>
            <a:spLocks noChangeShapeType="1"/>
          </p:cNvSpPr>
          <p:nvPr/>
        </p:nvSpPr>
        <p:spPr bwMode="auto">
          <a:xfrm>
            <a:off x="16002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6" name="Line 33"/>
          <p:cNvSpPr>
            <a:spLocks noChangeShapeType="1"/>
          </p:cNvSpPr>
          <p:nvPr/>
        </p:nvSpPr>
        <p:spPr bwMode="auto">
          <a:xfrm>
            <a:off x="12192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7" name="Line 34"/>
          <p:cNvSpPr>
            <a:spLocks noChangeShapeType="1"/>
          </p:cNvSpPr>
          <p:nvPr/>
        </p:nvSpPr>
        <p:spPr bwMode="auto">
          <a:xfrm>
            <a:off x="19812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8" name="Line 35"/>
          <p:cNvSpPr>
            <a:spLocks noChangeShapeType="1"/>
          </p:cNvSpPr>
          <p:nvPr/>
        </p:nvSpPr>
        <p:spPr bwMode="auto">
          <a:xfrm>
            <a:off x="1905000" y="548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59" name="Line 36"/>
          <p:cNvSpPr>
            <a:spLocks noChangeShapeType="1"/>
          </p:cNvSpPr>
          <p:nvPr/>
        </p:nvSpPr>
        <p:spPr bwMode="auto">
          <a:xfrm>
            <a:off x="23622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60" name="Line 37"/>
          <p:cNvSpPr>
            <a:spLocks noChangeShapeType="1"/>
          </p:cNvSpPr>
          <p:nvPr/>
        </p:nvSpPr>
        <p:spPr bwMode="auto">
          <a:xfrm>
            <a:off x="1447800" y="548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2261" name="Text Box 38"/>
          <p:cNvSpPr txBox="1">
            <a:spLocks noChangeArrowheads="1"/>
          </p:cNvSpPr>
          <p:nvPr/>
        </p:nvSpPr>
        <p:spPr bwMode="auto">
          <a:xfrm>
            <a:off x="4038600" y="20574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CordiaUPC" pitchFamily="34" charset="-34"/>
              </a:rPr>
              <a:t>MCQ</a:t>
            </a:r>
            <a:endParaRPr lang="th-TH" sz="3200">
              <a:latin typeface="CordiaUPC" pitchFamily="34" charset="-34"/>
            </a:endParaRPr>
          </a:p>
        </p:txBody>
      </p:sp>
      <p:sp>
        <p:nvSpPr>
          <p:cNvPr id="52262" name="Text Box 39"/>
          <p:cNvSpPr txBox="1">
            <a:spLocks noChangeArrowheads="1"/>
          </p:cNvSpPr>
          <p:nvPr/>
        </p:nvSpPr>
        <p:spPr bwMode="auto">
          <a:xfrm>
            <a:off x="3962400" y="32004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MEQ</a:t>
            </a:r>
            <a:endParaRPr lang="th-TH" sz="3200" b="1">
              <a:latin typeface="CordiaUPC" pitchFamily="34" charset="-34"/>
            </a:endParaRPr>
          </a:p>
        </p:txBody>
      </p:sp>
      <p:sp>
        <p:nvSpPr>
          <p:cNvPr id="52263" name="Text Box 40"/>
          <p:cNvSpPr txBox="1">
            <a:spLocks noChangeArrowheads="1"/>
          </p:cNvSpPr>
          <p:nvPr/>
        </p:nvSpPr>
        <p:spPr bwMode="auto">
          <a:xfrm>
            <a:off x="3886200" y="4267200"/>
            <a:ext cx="1295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Practice</a:t>
            </a:r>
          </a:p>
        </p:txBody>
      </p:sp>
      <p:sp>
        <p:nvSpPr>
          <p:cNvPr id="52264" name="Text Box 41"/>
          <p:cNvSpPr txBox="1">
            <a:spLocks noChangeArrowheads="1"/>
          </p:cNvSpPr>
          <p:nvPr/>
        </p:nvSpPr>
        <p:spPr bwMode="auto">
          <a:xfrm>
            <a:off x="3810000" y="52578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Report</a:t>
            </a:r>
            <a:endParaRPr lang="th-TH" sz="3200">
              <a:latin typeface="CordiaUPC" pitchFamily="34" charset="-34"/>
            </a:endParaRPr>
          </a:p>
        </p:txBody>
      </p:sp>
      <p:sp>
        <p:nvSpPr>
          <p:cNvPr id="293930" name="AutoShape 42"/>
          <p:cNvSpPr>
            <a:spLocks/>
          </p:cNvSpPr>
          <p:nvPr/>
        </p:nvSpPr>
        <p:spPr bwMode="auto">
          <a:xfrm>
            <a:off x="5257800" y="2286000"/>
            <a:ext cx="533400" cy="3581400"/>
          </a:xfrm>
          <a:prstGeom prst="rightBrace">
            <a:avLst>
              <a:gd name="adj1" fmla="val 55952"/>
              <a:gd name="adj2" fmla="val 50000"/>
            </a:avLst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293931" name="Text Box 43"/>
          <p:cNvSpPr txBox="1">
            <a:spLocks noChangeArrowheads="1"/>
          </p:cNvSpPr>
          <p:nvPr/>
        </p:nvSpPr>
        <p:spPr bwMode="auto">
          <a:xfrm>
            <a:off x="6248400" y="3657600"/>
            <a:ext cx="2286000" cy="771525"/>
          </a:xfrm>
          <a:prstGeom prst="rect">
            <a:avLst/>
          </a:prstGeom>
          <a:noFill/>
          <a:ln w="9525">
            <a:solidFill>
              <a:srgbClr val="FFFF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400" b="1">
                <a:solidFill>
                  <a:srgbClr val="FFFF00"/>
                </a:solidFill>
                <a:latin typeface="CordiaUPC" pitchFamily="34" charset="-34"/>
              </a:rPr>
              <a:t>Total score</a:t>
            </a:r>
            <a:endParaRPr lang="th-TH" sz="4400" b="1">
              <a:latin typeface="CordiaUPC" pitchFamily="34" charset="-34"/>
            </a:endParaRPr>
          </a:p>
        </p:txBody>
      </p:sp>
      <p:sp>
        <p:nvSpPr>
          <p:cNvPr id="293932" name="Line 44"/>
          <p:cNvSpPr>
            <a:spLocks noChangeShapeType="1"/>
          </p:cNvSpPr>
          <p:nvPr/>
        </p:nvSpPr>
        <p:spPr bwMode="auto">
          <a:xfrm flipV="1">
            <a:off x="5364163" y="3789363"/>
            <a:ext cx="685800" cy="60960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3933" name="Line 45"/>
          <p:cNvSpPr>
            <a:spLocks noChangeShapeType="1"/>
          </p:cNvSpPr>
          <p:nvPr/>
        </p:nvSpPr>
        <p:spPr bwMode="auto">
          <a:xfrm>
            <a:off x="5364163" y="3810000"/>
            <a:ext cx="685800" cy="609600"/>
          </a:xfrm>
          <a:prstGeom prst="line">
            <a:avLst/>
          </a:prstGeom>
          <a:noFill/>
          <a:ln w="38100">
            <a:solidFill>
              <a:srgbClr val="66FF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39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939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939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93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39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939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3930" grpId="0" animBg="1"/>
      <p:bldP spid="293931" grpId="0" animBg="1" autoUpdateAnimBg="0"/>
      <p:bldP spid="293932" grpId="0" animBg="1"/>
      <p:bldP spid="293933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ผลรวมของคะแนนแต่ละชุด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53250" name="AutoShape 3"/>
          <p:cNvSpPr>
            <a:spLocks noChangeArrowheads="1"/>
          </p:cNvSpPr>
          <p:nvPr/>
        </p:nvSpPr>
        <p:spPr bwMode="auto">
          <a:xfrm>
            <a:off x="838200" y="2133600"/>
            <a:ext cx="3048000" cy="4572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3251" name="AutoShape 4"/>
          <p:cNvSpPr>
            <a:spLocks noChangeArrowheads="1"/>
          </p:cNvSpPr>
          <p:nvPr/>
        </p:nvSpPr>
        <p:spPr bwMode="auto">
          <a:xfrm>
            <a:off x="914400" y="3429000"/>
            <a:ext cx="2362200" cy="228600"/>
          </a:xfrm>
          <a:prstGeom prst="flowChartProcess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3252" name="Rectangle 5"/>
          <p:cNvSpPr>
            <a:spLocks noChangeArrowheads="1"/>
          </p:cNvSpPr>
          <p:nvPr/>
        </p:nvSpPr>
        <p:spPr bwMode="auto">
          <a:xfrm>
            <a:off x="914400" y="4343400"/>
            <a:ext cx="1828800" cy="3810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3253" name="Rectangle 6"/>
          <p:cNvSpPr>
            <a:spLocks noChangeArrowheads="1"/>
          </p:cNvSpPr>
          <p:nvPr/>
        </p:nvSpPr>
        <p:spPr bwMode="auto">
          <a:xfrm>
            <a:off x="990600" y="5486400"/>
            <a:ext cx="1371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53254" name="Line 7"/>
          <p:cNvSpPr>
            <a:spLocks noChangeShapeType="1"/>
          </p:cNvSpPr>
          <p:nvPr/>
        </p:nvSpPr>
        <p:spPr bwMode="auto">
          <a:xfrm>
            <a:off x="914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55" name="Line 8"/>
          <p:cNvSpPr>
            <a:spLocks noChangeShapeType="1"/>
          </p:cNvSpPr>
          <p:nvPr/>
        </p:nvSpPr>
        <p:spPr bwMode="auto">
          <a:xfrm>
            <a:off x="1066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56" name="Line 9"/>
          <p:cNvSpPr>
            <a:spLocks noChangeShapeType="1"/>
          </p:cNvSpPr>
          <p:nvPr/>
        </p:nvSpPr>
        <p:spPr bwMode="auto">
          <a:xfrm>
            <a:off x="12192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57" name="Line 10"/>
          <p:cNvSpPr>
            <a:spLocks noChangeShapeType="1"/>
          </p:cNvSpPr>
          <p:nvPr/>
        </p:nvSpPr>
        <p:spPr bwMode="auto">
          <a:xfrm>
            <a:off x="1828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58" name="Line 11"/>
          <p:cNvSpPr>
            <a:spLocks noChangeShapeType="1"/>
          </p:cNvSpPr>
          <p:nvPr/>
        </p:nvSpPr>
        <p:spPr bwMode="auto">
          <a:xfrm>
            <a:off x="1676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59" name="Line 12"/>
          <p:cNvSpPr>
            <a:spLocks noChangeShapeType="1"/>
          </p:cNvSpPr>
          <p:nvPr/>
        </p:nvSpPr>
        <p:spPr bwMode="auto">
          <a:xfrm>
            <a:off x="1524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0" name="Line 13"/>
          <p:cNvSpPr>
            <a:spLocks noChangeShapeType="1"/>
          </p:cNvSpPr>
          <p:nvPr/>
        </p:nvSpPr>
        <p:spPr bwMode="auto">
          <a:xfrm>
            <a:off x="13716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1" name="Line 14"/>
          <p:cNvSpPr>
            <a:spLocks noChangeShapeType="1"/>
          </p:cNvSpPr>
          <p:nvPr/>
        </p:nvSpPr>
        <p:spPr bwMode="auto">
          <a:xfrm>
            <a:off x="28956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2" name="Line 15"/>
          <p:cNvSpPr>
            <a:spLocks noChangeShapeType="1"/>
          </p:cNvSpPr>
          <p:nvPr/>
        </p:nvSpPr>
        <p:spPr bwMode="auto">
          <a:xfrm>
            <a:off x="3429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3" name="Line 16"/>
          <p:cNvSpPr>
            <a:spLocks noChangeShapeType="1"/>
          </p:cNvSpPr>
          <p:nvPr/>
        </p:nvSpPr>
        <p:spPr bwMode="auto">
          <a:xfrm>
            <a:off x="3048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4" name="Line 17"/>
          <p:cNvSpPr>
            <a:spLocks noChangeShapeType="1"/>
          </p:cNvSpPr>
          <p:nvPr/>
        </p:nvSpPr>
        <p:spPr bwMode="auto">
          <a:xfrm>
            <a:off x="3200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5" name="Line 18"/>
          <p:cNvSpPr>
            <a:spLocks noChangeShapeType="1"/>
          </p:cNvSpPr>
          <p:nvPr/>
        </p:nvSpPr>
        <p:spPr bwMode="auto">
          <a:xfrm>
            <a:off x="3581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6" name="Line 19"/>
          <p:cNvSpPr>
            <a:spLocks noChangeShapeType="1"/>
          </p:cNvSpPr>
          <p:nvPr/>
        </p:nvSpPr>
        <p:spPr bwMode="auto">
          <a:xfrm>
            <a:off x="3733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7" name="Line 20"/>
          <p:cNvSpPr>
            <a:spLocks noChangeShapeType="1"/>
          </p:cNvSpPr>
          <p:nvPr/>
        </p:nvSpPr>
        <p:spPr bwMode="auto">
          <a:xfrm>
            <a:off x="24384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8" name="Line 21"/>
          <p:cNvSpPr>
            <a:spLocks noChangeShapeType="1"/>
          </p:cNvSpPr>
          <p:nvPr/>
        </p:nvSpPr>
        <p:spPr bwMode="auto">
          <a:xfrm>
            <a:off x="25908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69" name="Line 22"/>
          <p:cNvSpPr>
            <a:spLocks noChangeShapeType="1"/>
          </p:cNvSpPr>
          <p:nvPr/>
        </p:nvSpPr>
        <p:spPr bwMode="auto">
          <a:xfrm>
            <a:off x="27432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0" name="Line 23"/>
          <p:cNvSpPr>
            <a:spLocks noChangeShapeType="1"/>
          </p:cNvSpPr>
          <p:nvPr/>
        </p:nvSpPr>
        <p:spPr bwMode="auto">
          <a:xfrm>
            <a:off x="19812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1" name="Line 24"/>
          <p:cNvSpPr>
            <a:spLocks noChangeShapeType="1"/>
          </p:cNvSpPr>
          <p:nvPr/>
        </p:nvSpPr>
        <p:spPr bwMode="auto">
          <a:xfrm>
            <a:off x="21336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2" name="Line 25"/>
          <p:cNvSpPr>
            <a:spLocks noChangeShapeType="1"/>
          </p:cNvSpPr>
          <p:nvPr/>
        </p:nvSpPr>
        <p:spPr bwMode="auto">
          <a:xfrm>
            <a:off x="2286000" y="21336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3" name="Line 26"/>
          <p:cNvSpPr>
            <a:spLocks noChangeShapeType="1"/>
          </p:cNvSpPr>
          <p:nvPr/>
        </p:nvSpPr>
        <p:spPr bwMode="auto">
          <a:xfrm>
            <a:off x="1295400" y="34290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4" name="Line 27"/>
          <p:cNvSpPr>
            <a:spLocks noChangeShapeType="1"/>
          </p:cNvSpPr>
          <p:nvPr/>
        </p:nvSpPr>
        <p:spPr bwMode="auto">
          <a:xfrm>
            <a:off x="17526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5" name="Line 28"/>
          <p:cNvSpPr>
            <a:spLocks noChangeShapeType="1"/>
          </p:cNvSpPr>
          <p:nvPr/>
        </p:nvSpPr>
        <p:spPr bwMode="auto">
          <a:xfrm>
            <a:off x="21336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6" name="Line 29"/>
          <p:cNvSpPr>
            <a:spLocks noChangeShapeType="1"/>
          </p:cNvSpPr>
          <p:nvPr/>
        </p:nvSpPr>
        <p:spPr bwMode="auto">
          <a:xfrm>
            <a:off x="25146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7" name="Line 30"/>
          <p:cNvSpPr>
            <a:spLocks noChangeShapeType="1"/>
          </p:cNvSpPr>
          <p:nvPr/>
        </p:nvSpPr>
        <p:spPr bwMode="auto">
          <a:xfrm>
            <a:off x="28956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8" name="Line 31"/>
          <p:cNvSpPr>
            <a:spLocks noChangeShapeType="1"/>
          </p:cNvSpPr>
          <p:nvPr/>
        </p:nvSpPr>
        <p:spPr bwMode="auto">
          <a:xfrm>
            <a:off x="1295400" y="34290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79" name="Line 32"/>
          <p:cNvSpPr>
            <a:spLocks noChangeShapeType="1"/>
          </p:cNvSpPr>
          <p:nvPr/>
        </p:nvSpPr>
        <p:spPr bwMode="auto">
          <a:xfrm>
            <a:off x="16002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80" name="Line 33"/>
          <p:cNvSpPr>
            <a:spLocks noChangeShapeType="1"/>
          </p:cNvSpPr>
          <p:nvPr/>
        </p:nvSpPr>
        <p:spPr bwMode="auto">
          <a:xfrm>
            <a:off x="12192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81" name="Line 34"/>
          <p:cNvSpPr>
            <a:spLocks noChangeShapeType="1"/>
          </p:cNvSpPr>
          <p:nvPr/>
        </p:nvSpPr>
        <p:spPr bwMode="auto">
          <a:xfrm>
            <a:off x="19812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82" name="Line 35"/>
          <p:cNvSpPr>
            <a:spLocks noChangeShapeType="1"/>
          </p:cNvSpPr>
          <p:nvPr/>
        </p:nvSpPr>
        <p:spPr bwMode="auto">
          <a:xfrm>
            <a:off x="1905000" y="548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83" name="Line 36"/>
          <p:cNvSpPr>
            <a:spLocks noChangeShapeType="1"/>
          </p:cNvSpPr>
          <p:nvPr/>
        </p:nvSpPr>
        <p:spPr bwMode="auto">
          <a:xfrm>
            <a:off x="2362200" y="4343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84" name="Line 37"/>
          <p:cNvSpPr>
            <a:spLocks noChangeShapeType="1"/>
          </p:cNvSpPr>
          <p:nvPr/>
        </p:nvSpPr>
        <p:spPr bwMode="auto">
          <a:xfrm>
            <a:off x="1447800" y="5486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3285" name="Text Box 38"/>
          <p:cNvSpPr txBox="1">
            <a:spLocks noChangeArrowheads="1"/>
          </p:cNvSpPr>
          <p:nvPr/>
        </p:nvSpPr>
        <p:spPr bwMode="auto">
          <a:xfrm>
            <a:off x="4038600" y="20574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CordiaUPC" pitchFamily="34" charset="-34"/>
              </a:rPr>
              <a:t>MCQ</a:t>
            </a:r>
            <a:endParaRPr lang="th-TH" sz="3200">
              <a:latin typeface="CordiaUPC" pitchFamily="34" charset="-34"/>
            </a:endParaRPr>
          </a:p>
        </p:txBody>
      </p:sp>
      <p:sp>
        <p:nvSpPr>
          <p:cNvPr id="53286" name="Text Box 39"/>
          <p:cNvSpPr txBox="1">
            <a:spLocks noChangeArrowheads="1"/>
          </p:cNvSpPr>
          <p:nvPr/>
        </p:nvSpPr>
        <p:spPr bwMode="auto">
          <a:xfrm>
            <a:off x="3581400" y="32004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MEQ</a:t>
            </a:r>
            <a:endParaRPr lang="th-TH" sz="3200" b="1">
              <a:latin typeface="CordiaUPC" pitchFamily="34" charset="-34"/>
            </a:endParaRPr>
          </a:p>
        </p:txBody>
      </p:sp>
      <p:sp>
        <p:nvSpPr>
          <p:cNvPr id="53287" name="Text Box 40"/>
          <p:cNvSpPr txBox="1">
            <a:spLocks noChangeArrowheads="1"/>
          </p:cNvSpPr>
          <p:nvPr/>
        </p:nvSpPr>
        <p:spPr bwMode="auto">
          <a:xfrm>
            <a:off x="3505200" y="4191000"/>
            <a:ext cx="1066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OSCE</a:t>
            </a:r>
          </a:p>
        </p:txBody>
      </p:sp>
      <p:sp>
        <p:nvSpPr>
          <p:cNvPr id="53288" name="Text Box 41"/>
          <p:cNvSpPr txBox="1">
            <a:spLocks noChangeArrowheads="1"/>
          </p:cNvSpPr>
          <p:nvPr/>
        </p:nvSpPr>
        <p:spPr bwMode="auto">
          <a:xfrm>
            <a:off x="3200400" y="5334000"/>
            <a:ext cx="990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Report</a:t>
            </a:r>
            <a:endParaRPr lang="th-TH" sz="3200">
              <a:latin typeface="CordiaUPC" pitchFamily="34" charset="-34"/>
            </a:endParaRPr>
          </a:p>
        </p:txBody>
      </p:sp>
      <p:sp>
        <p:nvSpPr>
          <p:cNvPr id="294954" name="Text Box 42"/>
          <p:cNvSpPr txBox="1">
            <a:spLocks noChangeArrowheads="1"/>
          </p:cNvSpPr>
          <p:nvPr/>
        </p:nvSpPr>
        <p:spPr bwMode="auto">
          <a:xfrm>
            <a:off x="5638800" y="3429000"/>
            <a:ext cx="3276600" cy="863600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h-TH" sz="5000" b="1">
                <a:solidFill>
                  <a:srgbClr val="FFFF00"/>
                </a:solidFill>
                <a:latin typeface="CordiaUPC" pitchFamily="34" charset="-34"/>
              </a:rPr>
              <a:t>Standard score</a:t>
            </a:r>
            <a:endParaRPr lang="th-TH" sz="5400" b="1">
              <a:latin typeface="CordiaUPC" pitchFamily="34" charset="-34"/>
            </a:endParaRPr>
          </a:p>
        </p:txBody>
      </p:sp>
      <p:sp>
        <p:nvSpPr>
          <p:cNvPr id="294955" name="Line 43"/>
          <p:cNvSpPr>
            <a:spLocks noChangeShapeType="1"/>
          </p:cNvSpPr>
          <p:nvPr/>
        </p:nvSpPr>
        <p:spPr bwMode="auto">
          <a:xfrm>
            <a:off x="4572000" y="2514600"/>
            <a:ext cx="914400" cy="914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4956" name="Line 44"/>
          <p:cNvSpPr>
            <a:spLocks noChangeShapeType="1"/>
          </p:cNvSpPr>
          <p:nvPr/>
        </p:nvSpPr>
        <p:spPr bwMode="auto">
          <a:xfrm>
            <a:off x="4572000" y="3429000"/>
            <a:ext cx="914400" cy="3810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4957" name="Line 45"/>
          <p:cNvSpPr>
            <a:spLocks noChangeShapeType="1"/>
          </p:cNvSpPr>
          <p:nvPr/>
        </p:nvSpPr>
        <p:spPr bwMode="auto">
          <a:xfrm flipV="1">
            <a:off x="4572000" y="4038600"/>
            <a:ext cx="838200" cy="4572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4958" name="Line 46"/>
          <p:cNvSpPr>
            <a:spLocks noChangeShapeType="1"/>
          </p:cNvSpPr>
          <p:nvPr/>
        </p:nvSpPr>
        <p:spPr bwMode="auto">
          <a:xfrm flipV="1">
            <a:off x="4572000" y="4419600"/>
            <a:ext cx="838200" cy="11430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949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949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2949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2949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29495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4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2949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4954" grpId="0" build="p" animBg="1" autoUpdateAnimBg="0"/>
      <p:bldP spid="294955" grpId="0" animBg="1"/>
      <p:bldP spid="294956" grpId="0" animBg="1"/>
      <p:bldP spid="294957" grpId="0" animBg="1"/>
      <p:bldP spid="29495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93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วิธีการหาค่า </a:t>
            </a:r>
            <a:r>
              <a:rPr lang="en-US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standard score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95939" name="Text Box 3"/>
          <p:cNvSpPr txBox="1">
            <a:spLocks noChangeArrowheads="1"/>
          </p:cNvSpPr>
          <p:nvPr/>
        </p:nvSpPr>
        <p:spPr bwMode="auto">
          <a:xfrm>
            <a:off x="381000" y="2362200"/>
            <a:ext cx="8534400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  <a:buFontTx/>
              <a:buAutoNum type="arabicPeriod"/>
            </a:pP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แปลงเป็น </a:t>
            </a:r>
            <a:r>
              <a:rPr lang="en-US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weighted Z or T-score  (Linear T-score)</a:t>
            </a:r>
          </a:p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2. แปลงให้ SD </a:t>
            </a: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ของข้อสอบแต่ละชุด            เท่ากัน</a:t>
            </a:r>
          </a:p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</a:pPr>
            <a:endParaRPr lang="th-TH" sz="5400" b="1"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5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5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959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5939" grpId="0" build="p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1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วิธีการหาค่า </a:t>
            </a:r>
            <a:r>
              <a:rPr lang="en-US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standard score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55298" name="Text Box 3"/>
          <p:cNvSpPr txBox="1">
            <a:spLocks noChangeArrowheads="1"/>
          </p:cNvSpPr>
          <p:nvPr/>
        </p:nvSpPr>
        <p:spPr bwMode="auto">
          <a:xfrm>
            <a:off x="381000" y="2362200"/>
            <a:ext cx="8534400" cy="3795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  <a:buFontTx/>
              <a:buAutoNum type="arabicPeriod"/>
            </a:pPr>
            <a:r>
              <a:rPr lang="th-TH" sz="5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แปลงเป็น </a:t>
            </a:r>
            <a:r>
              <a:rPr lang="en-US" sz="5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weighted Z or T-score  (Linear T-score)</a:t>
            </a:r>
          </a:p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2. แปลงให้ SD </a:t>
            </a: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ของข้อสอบแต่ละชุด            เท่ากัน</a:t>
            </a:r>
          </a:p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</a:pPr>
            <a:endParaRPr lang="th-TH" sz="5400" b="1"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วิธีการหาค่า </a:t>
            </a:r>
            <a:r>
              <a:rPr lang="en-US" sz="5400" b="1" smtClean="0">
                <a:solidFill>
                  <a:schemeClr val="bg1"/>
                </a:solidFill>
                <a:latin typeface="CordiaUPC" pitchFamily="34" charset="-34"/>
              </a:rPr>
              <a:t>standard score</a:t>
            </a:r>
            <a:endParaRPr lang="th-TH" sz="5400" b="1" smtClean="0">
              <a:latin typeface="CordiaUPC" pitchFamily="34" charset="-34"/>
            </a:endParaRPr>
          </a:p>
        </p:txBody>
      </p:sp>
      <p:sp>
        <p:nvSpPr>
          <p:cNvPr id="56322" name="Text Box 3"/>
          <p:cNvSpPr txBox="1">
            <a:spLocks noChangeArrowheads="1"/>
          </p:cNvSpPr>
          <p:nvPr/>
        </p:nvSpPr>
        <p:spPr bwMode="auto">
          <a:xfrm>
            <a:off x="381000" y="2362200"/>
            <a:ext cx="8534400" cy="66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endParaRPr lang="th-TH" sz="5400" b="1">
              <a:latin typeface="CordiaUPC" pitchFamily="34" charset="-34"/>
            </a:endParaRPr>
          </a:p>
        </p:txBody>
      </p:sp>
      <p:sp>
        <p:nvSpPr>
          <p:cNvPr id="56323" name="Text Box 4"/>
          <p:cNvSpPr txBox="1">
            <a:spLocks noChangeArrowheads="1"/>
          </p:cNvSpPr>
          <p:nvPr/>
        </p:nvSpPr>
        <p:spPr bwMode="auto">
          <a:xfrm>
            <a:off x="457200" y="1828800"/>
            <a:ext cx="8458200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การแปลงคะแนนดิบเป็น </a:t>
            </a:r>
            <a:r>
              <a:rPr lang="en-US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Z </a:t>
            </a: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และ T </a:t>
            </a:r>
            <a:r>
              <a:rPr lang="en-US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score 	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Z	=	X - X      </a:t>
            </a:r>
          </a:p>
          <a:p>
            <a:pPr eaLnBrk="0" hangingPunct="0">
              <a:lnSpc>
                <a:spcPct val="0"/>
              </a:lnSpc>
              <a:spcBef>
                <a:spcPct val="5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			  SD</a:t>
            </a:r>
          </a:p>
          <a:p>
            <a:pPr eaLnBrk="0" hangingPunct="0">
              <a:lnSpc>
                <a:spcPct val="130000"/>
              </a:lnSpc>
              <a:spcBef>
                <a:spcPct val="5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	X = คะแนนที่สอบได้</a:t>
            </a:r>
          </a:p>
          <a:p>
            <a:pPr eaLnBrk="0" hangingPunct="0">
              <a:lnSpc>
                <a:spcPct val="10000"/>
              </a:lnSpc>
              <a:spcBef>
                <a:spcPct val="5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	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X =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คะแนนเฉลี่ย</a:t>
            </a:r>
          </a:p>
          <a:p>
            <a:pPr eaLnBrk="0" hangingPunct="0">
              <a:lnSpc>
                <a:spcPct val="0"/>
              </a:lnSpc>
              <a:spcBef>
                <a:spcPct val="50000"/>
              </a:spcBef>
            </a:pPr>
            <a:endParaRPr lang="th-TH" sz="5400">
              <a:solidFill>
                <a:schemeClr val="bg1"/>
              </a:solidFill>
              <a:latin typeface="Cordia New" pitchFamily="34" charset="-34"/>
            </a:endParaRPr>
          </a:p>
        </p:txBody>
      </p:sp>
      <p:sp>
        <p:nvSpPr>
          <p:cNvPr id="56324" name="Line 5"/>
          <p:cNvSpPr>
            <a:spLocks noChangeShapeType="1"/>
          </p:cNvSpPr>
          <p:nvPr/>
        </p:nvSpPr>
        <p:spPr bwMode="auto">
          <a:xfrm>
            <a:off x="3200400" y="3429000"/>
            <a:ext cx="1066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6325" name="Line 6"/>
          <p:cNvSpPr>
            <a:spLocks noChangeShapeType="1"/>
          </p:cNvSpPr>
          <p:nvPr/>
        </p:nvSpPr>
        <p:spPr bwMode="auto">
          <a:xfrm>
            <a:off x="3962400" y="2895600"/>
            <a:ext cx="304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56326" name="Line 7"/>
          <p:cNvSpPr>
            <a:spLocks noChangeShapeType="1"/>
          </p:cNvSpPr>
          <p:nvPr/>
        </p:nvSpPr>
        <p:spPr bwMode="auto">
          <a:xfrm>
            <a:off x="1447800" y="5257800"/>
            <a:ext cx="304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296968" name="Text Box 8"/>
          <p:cNvSpPr txBox="1">
            <a:spLocks noChangeArrowheads="1"/>
          </p:cNvSpPr>
          <p:nvPr/>
        </p:nvSpPr>
        <p:spPr bwMode="auto">
          <a:xfrm>
            <a:off x="5334000" y="2667000"/>
            <a:ext cx="31242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5400" b="1">
                <a:solidFill>
                  <a:srgbClr val="FFFF66"/>
                </a:solidFill>
                <a:latin typeface="Cordia New" pitchFamily="34" charset="-34"/>
                <a:cs typeface="Cordia New" pitchFamily="34" charset="-34"/>
              </a:rPr>
              <a:t>T  = 50 + 10Z</a:t>
            </a:r>
            <a:endParaRPr lang="th-TH" sz="540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6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68" grpId="0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5" name="Picture 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02775" cy="712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1073" name="Rectangle 17"/>
          <p:cNvSpPr>
            <a:spLocks noChangeArrowheads="1"/>
          </p:cNvSpPr>
          <p:nvPr/>
        </p:nvSpPr>
        <p:spPr bwMode="auto">
          <a:xfrm>
            <a:off x="900113" y="1125538"/>
            <a:ext cx="576262" cy="5327650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74" name="Rectangle 18"/>
          <p:cNvSpPr>
            <a:spLocks noChangeArrowheads="1"/>
          </p:cNvSpPr>
          <p:nvPr/>
        </p:nvSpPr>
        <p:spPr bwMode="auto">
          <a:xfrm>
            <a:off x="3132138" y="1125538"/>
            <a:ext cx="576262" cy="5327650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75" name="Rectangle 19"/>
          <p:cNvSpPr>
            <a:spLocks noChangeArrowheads="1"/>
          </p:cNvSpPr>
          <p:nvPr/>
        </p:nvSpPr>
        <p:spPr bwMode="auto">
          <a:xfrm>
            <a:off x="5292725" y="1125538"/>
            <a:ext cx="503238" cy="5327650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76" name="Rectangle 20"/>
          <p:cNvSpPr>
            <a:spLocks noChangeArrowheads="1"/>
          </p:cNvSpPr>
          <p:nvPr/>
        </p:nvSpPr>
        <p:spPr bwMode="auto">
          <a:xfrm>
            <a:off x="1476375" y="1125538"/>
            <a:ext cx="792163" cy="532765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77" name="Rectangle 21"/>
          <p:cNvSpPr>
            <a:spLocks noChangeArrowheads="1"/>
          </p:cNvSpPr>
          <p:nvPr/>
        </p:nvSpPr>
        <p:spPr bwMode="auto">
          <a:xfrm>
            <a:off x="3779838" y="1125538"/>
            <a:ext cx="720725" cy="532765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78" name="Rectangle 22"/>
          <p:cNvSpPr>
            <a:spLocks noChangeArrowheads="1"/>
          </p:cNvSpPr>
          <p:nvPr/>
        </p:nvSpPr>
        <p:spPr bwMode="auto">
          <a:xfrm>
            <a:off x="5867400" y="1125538"/>
            <a:ext cx="720725" cy="5327650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79" name="Rectangle 23"/>
          <p:cNvSpPr>
            <a:spLocks noChangeArrowheads="1"/>
          </p:cNvSpPr>
          <p:nvPr/>
        </p:nvSpPr>
        <p:spPr bwMode="auto">
          <a:xfrm>
            <a:off x="2339975" y="1125538"/>
            <a:ext cx="719138" cy="53276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80" name="Rectangle 24"/>
          <p:cNvSpPr>
            <a:spLocks noChangeArrowheads="1"/>
          </p:cNvSpPr>
          <p:nvPr/>
        </p:nvSpPr>
        <p:spPr bwMode="auto">
          <a:xfrm>
            <a:off x="4572000" y="1125538"/>
            <a:ext cx="647700" cy="53276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81" name="Rectangle 25"/>
          <p:cNvSpPr>
            <a:spLocks noChangeArrowheads="1"/>
          </p:cNvSpPr>
          <p:nvPr/>
        </p:nvSpPr>
        <p:spPr bwMode="auto">
          <a:xfrm>
            <a:off x="6659563" y="1125538"/>
            <a:ext cx="720725" cy="532765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82" name="Rectangle 26"/>
          <p:cNvSpPr>
            <a:spLocks noChangeArrowheads="1"/>
          </p:cNvSpPr>
          <p:nvPr/>
        </p:nvSpPr>
        <p:spPr bwMode="auto">
          <a:xfrm>
            <a:off x="7380288" y="1125538"/>
            <a:ext cx="792162" cy="5327650"/>
          </a:xfrm>
          <a:prstGeom prst="rect">
            <a:avLst/>
          </a:prstGeom>
          <a:noFill/>
          <a:ln w="57150">
            <a:solidFill>
              <a:srgbClr val="660066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1083" name="Oval 27"/>
          <p:cNvSpPr>
            <a:spLocks noChangeArrowheads="1"/>
          </p:cNvSpPr>
          <p:nvPr/>
        </p:nvSpPr>
        <p:spPr bwMode="auto">
          <a:xfrm>
            <a:off x="1476375" y="836613"/>
            <a:ext cx="2160588" cy="358775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1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1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01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1000"/>
                                        <p:tgtEl>
                                          <p:spTgt spid="301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000"/>
                                        <p:tgtEl>
                                          <p:spTgt spid="301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1000"/>
                                        <p:tgtEl>
                                          <p:spTgt spid="301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01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301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01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301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01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1073" grpId="0" animBg="1"/>
      <p:bldP spid="301074" grpId="0" animBg="1"/>
      <p:bldP spid="301075" grpId="0" animBg="1"/>
      <p:bldP spid="301076" grpId="0" animBg="1"/>
      <p:bldP spid="301077" grpId="0" animBg="1"/>
      <p:bldP spid="301078" grpId="0" animBg="1"/>
      <p:bldP spid="301079" grpId="0" animBg="1"/>
      <p:bldP spid="301080" grpId="0" animBg="1"/>
      <p:bldP spid="301081" grpId="0" animBg="1"/>
      <p:bldP spid="301082" grpId="0" animBg="1"/>
      <p:bldP spid="301083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15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วิธีการหาค่า </a:t>
            </a:r>
            <a:r>
              <a:rPr lang="en-US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standard score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58370" name="Text Box 3"/>
          <p:cNvSpPr txBox="1">
            <a:spLocks noChangeArrowheads="1"/>
          </p:cNvSpPr>
          <p:nvPr/>
        </p:nvSpPr>
        <p:spPr bwMode="auto">
          <a:xfrm>
            <a:off x="381000" y="2362200"/>
            <a:ext cx="8534400" cy="289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  <a:buFontTx/>
              <a:buAutoNum type="arabicPeriod"/>
            </a:pP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แปลงเป็น </a:t>
            </a:r>
            <a:r>
              <a:rPr lang="en-US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weighted Z or T-score    (Linear T)</a:t>
            </a:r>
          </a:p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5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2.</a:t>
            </a:r>
            <a:r>
              <a:rPr lang="en-US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5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แปลงให้ SD </a:t>
            </a:r>
            <a:r>
              <a:rPr lang="th-TH" sz="54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ของข้อสอบแต่ละชุด            เท่ากัน</a:t>
            </a:r>
            <a:endParaRPr lang="th-TH" sz="54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05" name="Oval 5"/>
          <p:cNvSpPr>
            <a:spLocks noChangeArrowheads="1"/>
          </p:cNvSpPr>
          <p:nvPr/>
        </p:nvSpPr>
        <p:spPr bwMode="auto">
          <a:xfrm>
            <a:off x="684213" y="5734050"/>
            <a:ext cx="792162" cy="358775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06" name="Oval 6"/>
          <p:cNvSpPr>
            <a:spLocks noChangeArrowheads="1"/>
          </p:cNvSpPr>
          <p:nvPr/>
        </p:nvSpPr>
        <p:spPr bwMode="auto">
          <a:xfrm>
            <a:off x="2771775" y="1196975"/>
            <a:ext cx="647700" cy="36036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07" name="Oval 7"/>
          <p:cNvSpPr>
            <a:spLocks noChangeArrowheads="1"/>
          </p:cNvSpPr>
          <p:nvPr/>
        </p:nvSpPr>
        <p:spPr bwMode="auto">
          <a:xfrm>
            <a:off x="2771775" y="5734050"/>
            <a:ext cx="647700" cy="358775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08" name="Oval 8"/>
          <p:cNvSpPr>
            <a:spLocks noChangeArrowheads="1"/>
          </p:cNvSpPr>
          <p:nvPr/>
        </p:nvSpPr>
        <p:spPr bwMode="auto">
          <a:xfrm>
            <a:off x="4787900" y="1196975"/>
            <a:ext cx="647700" cy="360363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09" name="Oval 9"/>
          <p:cNvSpPr>
            <a:spLocks noChangeArrowheads="1"/>
          </p:cNvSpPr>
          <p:nvPr/>
        </p:nvSpPr>
        <p:spPr bwMode="auto">
          <a:xfrm>
            <a:off x="4787900" y="5734050"/>
            <a:ext cx="647700" cy="358775"/>
          </a:xfrm>
          <a:prstGeom prst="ellips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10" name="Rectangle 10"/>
          <p:cNvSpPr>
            <a:spLocks noChangeArrowheads="1"/>
          </p:cNvSpPr>
          <p:nvPr/>
        </p:nvSpPr>
        <p:spPr bwMode="auto">
          <a:xfrm>
            <a:off x="6372225" y="1268413"/>
            <a:ext cx="647700" cy="4321175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11" name="Rectangle 11"/>
          <p:cNvSpPr>
            <a:spLocks noChangeArrowheads="1"/>
          </p:cNvSpPr>
          <p:nvPr/>
        </p:nvSpPr>
        <p:spPr bwMode="auto">
          <a:xfrm>
            <a:off x="7092950" y="1268413"/>
            <a:ext cx="792163" cy="4321175"/>
          </a:xfrm>
          <a:prstGeom prst="rect">
            <a:avLst/>
          </a:prstGeom>
          <a:noFill/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12" name="Line 12"/>
          <p:cNvSpPr>
            <a:spLocks noChangeShapeType="1"/>
          </p:cNvSpPr>
          <p:nvPr/>
        </p:nvSpPr>
        <p:spPr bwMode="auto">
          <a:xfrm flipH="1">
            <a:off x="7956550" y="1773238"/>
            <a:ext cx="50323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07213" name="Line 13"/>
          <p:cNvSpPr>
            <a:spLocks noChangeShapeType="1"/>
          </p:cNvSpPr>
          <p:nvPr/>
        </p:nvSpPr>
        <p:spPr bwMode="auto">
          <a:xfrm flipH="1">
            <a:off x="7956550" y="1989138"/>
            <a:ext cx="50323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07215" name="Line 15"/>
          <p:cNvSpPr>
            <a:spLocks noChangeShapeType="1"/>
          </p:cNvSpPr>
          <p:nvPr/>
        </p:nvSpPr>
        <p:spPr bwMode="auto">
          <a:xfrm flipH="1">
            <a:off x="7956550" y="2997200"/>
            <a:ext cx="50323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07216" name="Line 16"/>
          <p:cNvSpPr>
            <a:spLocks noChangeShapeType="1"/>
          </p:cNvSpPr>
          <p:nvPr/>
        </p:nvSpPr>
        <p:spPr bwMode="auto">
          <a:xfrm flipH="1">
            <a:off x="7956550" y="5516563"/>
            <a:ext cx="50323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07217" name="Line 17"/>
          <p:cNvSpPr>
            <a:spLocks noChangeShapeType="1"/>
          </p:cNvSpPr>
          <p:nvPr/>
        </p:nvSpPr>
        <p:spPr bwMode="auto">
          <a:xfrm flipH="1">
            <a:off x="7956550" y="3429000"/>
            <a:ext cx="50323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07218" name="Line 18"/>
          <p:cNvSpPr>
            <a:spLocks noChangeShapeType="1"/>
          </p:cNvSpPr>
          <p:nvPr/>
        </p:nvSpPr>
        <p:spPr bwMode="auto">
          <a:xfrm flipH="1">
            <a:off x="7956550" y="5300663"/>
            <a:ext cx="503238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  <p:sp>
        <p:nvSpPr>
          <p:cNvPr id="307219" name="Rectangle 19"/>
          <p:cNvSpPr>
            <a:spLocks noChangeArrowheads="1"/>
          </p:cNvSpPr>
          <p:nvPr/>
        </p:nvSpPr>
        <p:spPr bwMode="auto">
          <a:xfrm>
            <a:off x="1403350" y="1268413"/>
            <a:ext cx="792163" cy="4321175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20" name="Rectangle 20"/>
          <p:cNvSpPr>
            <a:spLocks noChangeArrowheads="1"/>
          </p:cNvSpPr>
          <p:nvPr/>
        </p:nvSpPr>
        <p:spPr bwMode="auto">
          <a:xfrm>
            <a:off x="3419475" y="1268413"/>
            <a:ext cx="792163" cy="4321175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21" name="Rectangle 21"/>
          <p:cNvSpPr>
            <a:spLocks noChangeArrowheads="1"/>
          </p:cNvSpPr>
          <p:nvPr/>
        </p:nvSpPr>
        <p:spPr bwMode="auto">
          <a:xfrm>
            <a:off x="5508625" y="1268413"/>
            <a:ext cx="792163" cy="4321175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22" name="Oval 22"/>
          <p:cNvSpPr>
            <a:spLocks noChangeArrowheads="1"/>
          </p:cNvSpPr>
          <p:nvPr/>
        </p:nvSpPr>
        <p:spPr bwMode="auto">
          <a:xfrm>
            <a:off x="2124075" y="5734050"/>
            <a:ext cx="647700" cy="358775"/>
          </a:xfrm>
          <a:prstGeom prst="ellips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  <p:sp>
        <p:nvSpPr>
          <p:cNvPr id="307223" name="Oval 23"/>
          <p:cNvSpPr>
            <a:spLocks noChangeArrowheads="1"/>
          </p:cNvSpPr>
          <p:nvPr/>
        </p:nvSpPr>
        <p:spPr bwMode="auto">
          <a:xfrm>
            <a:off x="4140200" y="5734050"/>
            <a:ext cx="647700" cy="358775"/>
          </a:xfrm>
          <a:prstGeom prst="ellips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pPr eaLnBrk="0" hangingPunct="0"/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7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07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307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07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7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07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307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07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07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07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07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07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307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307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307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07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307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307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307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05" grpId="0" animBg="1"/>
      <p:bldP spid="307205" grpId="1" animBg="1"/>
      <p:bldP spid="307206" grpId="0" animBg="1"/>
      <p:bldP spid="307207" grpId="0" animBg="1"/>
      <p:bldP spid="307208" grpId="0" animBg="1"/>
      <p:bldP spid="307209" grpId="0" animBg="1"/>
      <p:bldP spid="307210" grpId="0" animBg="1"/>
      <p:bldP spid="307211" grpId="0" animBg="1"/>
      <p:bldP spid="307212" grpId="0" animBg="1"/>
      <p:bldP spid="307213" grpId="0" animBg="1"/>
      <p:bldP spid="307215" grpId="0" animBg="1"/>
      <p:bldP spid="307216" grpId="0" animBg="1"/>
      <p:bldP spid="307217" grpId="0" animBg="1"/>
      <p:bldP spid="307218" grpId="0" animBg="1"/>
      <p:bldP spid="307219" grpId="0" animBg="1"/>
      <p:bldP spid="307220" grpId="0" animBg="1"/>
      <p:bldP spid="307221" grpId="0" animBg="1"/>
      <p:bldP spid="307222" grpId="0" animBg="1"/>
      <p:bldP spid="3072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1019200"/>
          </a:xfrm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sz="7200" b="1" dirty="0">
                <a:solidFill>
                  <a:schemeClr val="bg1"/>
                </a:solidFill>
                <a:latin typeface="CordiaUPC" pitchFamily="34" charset="-34"/>
              </a:rPr>
              <a:t>การประเมินผลนักศึกษา</a:t>
            </a:r>
            <a:endParaRPr lang="th-TH" sz="6000" b="1" dirty="0">
              <a:latin typeface="CordiaUPC" pitchFamily="34" charset="-34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09800"/>
            <a:ext cx="7696200" cy="3886200"/>
          </a:xfrm>
        </p:spPr>
        <p:txBody>
          <a:bodyPr/>
          <a:lstStyle/>
          <a:p>
            <a:pPr>
              <a:buFontTx/>
              <a:buChar char=" "/>
            </a:pPr>
            <a:r>
              <a:rPr lang="th-TH" sz="5400" b="1">
                <a:solidFill>
                  <a:schemeClr val="bg1"/>
                </a:solidFill>
                <a:latin typeface="CordiaUPC" pitchFamily="34" charset="-34"/>
              </a:rPr>
              <a:t>Evaluation			</a:t>
            </a:r>
          </a:p>
          <a:p>
            <a:pPr>
              <a:buFontTx/>
              <a:buChar char=" "/>
            </a:pPr>
            <a:endParaRPr lang="th-TH" sz="5400" b="1">
              <a:solidFill>
                <a:schemeClr val="bg1"/>
              </a:solidFill>
              <a:latin typeface="CordiaUPC" pitchFamily="34" charset="-34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3851920" y="2348880"/>
            <a:ext cx="48768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>
                <a:solidFill>
                  <a:schemeClr val="bg1"/>
                </a:solidFill>
                <a:latin typeface="CordiaUPC" pitchFamily="34" charset="-34"/>
              </a:rPr>
              <a:t>การกำหนดคุณค่าของสิ่งที่วัดได้โดยเปรียบเทียบกับเกณฑ์มาตรฐาน</a:t>
            </a:r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838200" y="3124200"/>
            <a:ext cx="25908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5000" b="1">
                <a:solidFill>
                  <a:schemeClr val="bg1"/>
                </a:solidFill>
                <a:latin typeface="CordiaUPC" pitchFamily="34" charset="-34"/>
              </a:rPr>
              <a:t>(ex + value)</a:t>
            </a:r>
            <a:endParaRPr lang="th-TH" sz="5000" b="1">
              <a:latin typeface="CordiaUPC" pitchFamily="34" charset="-34"/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381000" y="4724400"/>
            <a:ext cx="85344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5400" b="1" dirty="0">
                <a:solidFill>
                  <a:srgbClr val="FFFF00"/>
                </a:solidFill>
                <a:latin typeface="CordiaUPC" pitchFamily="34" charset="-34"/>
              </a:rPr>
              <a:t>Evaluation = measurement + </a:t>
            </a:r>
            <a:r>
              <a:rPr lang="en-US" sz="5400" b="1" dirty="0" smtClean="0">
                <a:solidFill>
                  <a:srgbClr val="FFFF00"/>
                </a:solidFill>
                <a:latin typeface="CordiaUPC" pitchFamily="34" charset="-34"/>
              </a:rPr>
              <a:t>judgement</a:t>
            </a:r>
            <a:endParaRPr lang="th-TH" sz="5400" b="1" dirty="0"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61" grpId="0" autoUpdateAnimBg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วิธีการหาค่า </a:t>
            </a:r>
            <a:r>
              <a:rPr lang="en-US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standard score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97987" name="Text Box 3"/>
          <p:cNvSpPr txBox="1">
            <a:spLocks noChangeArrowheads="1"/>
          </p:cNvSpPr>
          <p:nvPr/>
        </p:nvSpPr>
        <p:spPr bwMode="auto">
          <a:xfrm>
            <a:off x="381000" y="2362200"/>
            <a:ext cx="8534400" cy="3894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  <a:buFontTx/>
              <a:buAutoNum type="arabicPeriod"/>
            </a:pP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แปลงเป็น </a:t>
            </a:r>
            <a:r>
              <a:rPr lang="en-US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weighted Z or T-score    (Linear T-score)</a:t>
            </a:r>
          </a:p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2. แปลงให้ SD </a:t>
            </a: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ของข้อสอบแต่ละชุด            เท่ากัน</a:t>
            </a:r>
          </a:p>
          <a:p>
            <a:pPr marL="457200" indent="-457200" eaLnBrk="0" hangingPunct="0">
              <a:lnSpc>
                <a:spcPct val="70000"/>
              </a:lnSpc>
              <a:spcBef>
                <a:spcPct val="50000"/>
              </a:spcBef>
            </a:pP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จากนั้นจึงนำคะแนนแต่ละชุดมารวมกัน</a:t>
            </a:r>
            <a:endParaRPr lang="th-TH" sz="54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979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7987" grpId="0" build="p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46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การตัดเกรดนักศึกษาทั้งชั้น</a:t>
            </a:r>
          </a:p>
        </p:txBody>
      </p:sp>
      <p:sp>
        <p:nvSpPr>
          <p:cNvPr id="6246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905000"/>
            <a:ext cx="8915400" cy="4953000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 </a:t>
            </a:r>
          </a:p>
          <a:p>
            <a:pPr lvl="1">
              <a:buFontTx/>
              <a:buNone/>
            </a:pPr>
            <a:endParaRPr lang="en-US" sz="4800" b="1" smtClean="0"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th-TH" sz="4800" b="1" smtClean="0">
              <a:latin typeface="CordiaUPC" pitchFamily="34" charset="-34"/>
            </a:endParaRPr>
          </a:p>
        </p:txBody>
      </p:sp>
      <p:sp>
        <p:nvSpPr>
          <p:cNvPr id="62467" name="Text Box 4"/>
          <p:cNvSpPr txBox="1">
            <a:spLocks noChangeArrowheads="1"/>
          </p:cNvSpPr>
          <p:nvPr/>
        </p:nvSpPr>
        <p:spPr bwMode="auto">
          <a:xfrm>
            <a:off x="685800" y="1905000"/>
            <a:ext cx="7848600" cy="85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th-TH" sz="5000" b="1">
              <a:latin typeface="CordiaUPC" pitchFamily="34" charset="-34"/>
            </a:endParaRPr>
          </a:p>
        </p:txBody>
      </p:sp>
      <p:sp>
        <p:nvSpPr>
          <p:cNvPr id="62468" name="Text Box 5"/>
          <p:cNvSpPr txBox="1">
            <a:spLocks noChangeArrowheads="1"/>
          </p:cNvSpPr>
          <p:nvPr/>
        </p:nvSpPr>
        <p:spPr bwMode="auto">
          <a:xfrm>
            <a:off x="611188" y="3284538"/>
            <a:ext cx="76962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h-TH" sz="60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การอิงกลุ่ม</a:t>
            </a:r>
            <a:endParaRPr lang="th-TH" sz="54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การตัดเกรดนักศึกษาทั้งชั้น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315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724400"/>
          </a:xfrm>
        </p:spPr>
        <p:txBody>
          <a:bodyPr/>
          <a:lstStyle/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ใช้หลักการให้มีกระจายของช่วงคะแนนเท่ากันทุกเกรด</a:t>
            </a:r>
          </a:p>
          <a:p>
            <a:pPr lvl="1"/>
            <a:r>
              <a:rPr lang="th-TH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ใช้ค่า </a:t>
            </a:r>
            <a:r>
              <a:rPr lang="en-US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range</a:t>
            </a:r>
            <a:r>
              <a:rPr lang="th-TH" sz="36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endParaRPr lang="en-US" sz="3600" b="1" dirty="0" smtClean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/>
            <a:r>
              <a:rPr lang="th-TH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ใช้ค่า </a:t>
            </a:r>
            <a:r>
              <a:rPr lang="en-US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mean </a:t>
            </a:r>
            <a:r>
              <a:rPr lang="th-TH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และ </a:t>
            </a:r>
            <a:r>
              <a:rPr lang="en-US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S.D.</a:t>
            </a:r>
          </a:p>
          <a:p>
            <a:pPr lvl="1"/>
            <a:r>
              <a:rPr lang="th-TH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ใช้ค่า </a:t>
            </a:r>
            <a:r>
              <a:rPr lang="en-US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median </a:t>
            </a:r>
            <a:r>
              <a:rPr lang="th-TH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และ </a:t>
            </a:r>
            <a:r>
              <a:rPr lang="en-US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Q.D.(quartile)</a:t>
            </a:r>
          </a:p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ใช้หลักการให้เกรดโดยพิจารณาความสามารถของกลุ่มผู้เรียนเป็นเกณฑ์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(Dewey method)</a:t>
            </a:r>
            <a:endParaRPr lang="th-TH" sz="40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53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53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53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153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153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5395" grpId="0" build="p" bldLvl="2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การตัดเกรดนักศึกษาทั้งชั้น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6451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752600"/>
            <a:ext cx="7772400" cy="4724400"/>
          </a:xfrm>
        </p:spPr>
        <p:txBody>
          <a:bodyPr/>
          <a:lstStyle/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ใช้หลักการให้มีกระจายของช่วงคะแนนเท่ากันทุกเกรด</a:t>
            </a:r>
          </a:p>
          <a:p>
            <a:pPr lvl="1"/>
            <a:r>
              <a:rPr lang="th-TH" sz="36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ใช้ค่า </a:t>
            </a:r>
            <a:r>
              <a:rPr lang="en-US" sz="36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range</a:t>
            </a:r>
            <a:r>
              <a:rPr lang="th-TH" sz="36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endParaRPr lang="en-US" sz="3600" b="1" dirty="0" smtClean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/>
            <a:r>
              <a:rPr lang="th-TH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ใช้ค่า </a:t>
            </a:r>
            <a:r>
              <a:rPr lang="en-US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mean </a:t>
            </a:r>
            <a:r>
              <a:rPr lang="th-TH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และ </a:t>
            </a:r>
            <a:r>
              <a:rPr lang="en-US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S.D.</a:t>
            </a:r>
          </a:p>
          <a:p>
            <a:pPr lvl="1"/>
            <a:r>
              <a:rPr lang="th-TH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ใช้ค่า </a:t>
            </a:r>
            <a:r>
              <a:rPr lang="en-US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median </a:t>
            </a:r>
            <a:r>
              <a:rPr lang="th-TH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และ </a:t>
            </a:r>
            <a:r>
              <a:rPr lang="en-US" sz="36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Q.D.(quartile)</a:t>
            </a:r>
          </a:p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ใช้หลักการให้เกรดโดยพิจารณาความสามารถของกลุ่มผู้เรียนเป็นเกณฑ์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(Dewey method)</a:t>
            </a:r>
            <a:endParaRPr lang="th-TH" sz="40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4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3810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การให้เกรดโดยใช้ </a:t>
            </a: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พิสัย (</a:t>
            </a:r>
            <a:r>
              <a:rPr lang="en-US" sz="54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range)</a:t>
            </a:r>
            <a:endParaRPr lang="th-TH" sz="5400" b="1" smtClean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19491" name="Text Box 3"/>
          <p:cNvSpPr txBox="1">
            <a:spLocks noChangeArrowheads="1"/>
          </p:cNvSpPr>
          <p:nvPr/>
        </p:nvSpPr>
        <p:spPr bwMode="auto">
          <a:xfrm>
            <a:off x="762000" y="1600200"/>
            <a:ext cx="8001000" cy="384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en-US" sz="4800" b="1" dirty="0">
                <a:solidFill>
                  <a:schemeClr val="bg1"/>
                </a:solidFill>
                <a:latin typeface="CordiaUPC" pitchFamily="34" charset="-34"/>
              </a:rPr>
              <a:t> </a:t>
            </a: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หาค่า พิสัย </a:t>
            </a:r>
            <a:r>
              <a:rPr lang="en-US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คะแนนสูงสุด </a:t>
            </a:r>
            <a:r>
              <a:rPr lang="en-US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4800" b="1" dirty="0" err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ต่ำสุด</a:t>
            </a:r>
            <a:endParaRPr lang="en-US" sz="4800" b="1" dirty="0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พิจารณาจำนวนเกรด สมมุติว่ามี 8 เกรด </a:t>
            </a:r>
            <a:r>
              <a:rPr lang="en-US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A, B+, B, C+, C, D+,D, F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กำหนดช่วงคะแนนของแต่ละเกรดเท่ากัน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FontTx/>
              <a:buChar char="•"/>
            </a:pP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แต่ละช่วงเกรด </a:t>
            </a:r>
            <a:r>
              <a:rPr lang="en-US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</a:t>
            </a: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พิสัย</a:t>
            </a:r>
            <a:r>
              <a:rPr lang="en-US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/</a:t>
            </a:r>
            <a:r>
              <a:rPr lang="th-TH" sz="4800" b="1" dirty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เกรด</a:t>
            </a:r>
            <a:endParaRPr lang="th-TH" sz="3600" b="1" dirty="0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94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194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194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1949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9491" grpId="0" build="p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Freeform 2"/>
          <p:cNvSpPr>
            <a:spLocks/>
          </p:cNvSpPr>
          <p:nvPr/>
        </p:nvSpPr>
        <p:spPr bwMode="auto">
          <a:xfrm>
            <a:off x="2209800" y="2209800"/>
            <a:ext cx="5105400" cy="1917700"/>
          </a:xfrm>
          <a:custGeom>
            <a:avLst/>
            <a:gdLst>
              <a:gd name="T0" fmla="*/ 0 w 3216"/>
              <a:gd name="T1" fmla="*/ 2147483647 h 1208"/>
              <a:gd name="T2" fmla="*/ 362902489 w 3216"/>
              <a:gd name="T3" fmla="*/ 2147483647 h 1208"/>
              <a:gd name="T4" fmla="*/ 1088707566 w 3216"/>
              <a:gd name="T5" fmla="*/ 2147483647 h 1208"/>
              <a:gd name="T6" fmla="*/ 1935480206 w 3216"/>
              <a:gd name="T7" fmla="*/ 967740006 h 1208"/>
              <a:gd name="T8" fmla="*/ 2147483647 w 3216"/>
              <a:gd name="T9" fmla="*/ 241935001 h 1208"/>
              <a:gd name="T10" fmla="*/ 2147483647 w 3216"/>
              <a:gd name="T11" fmla="*/ 0 h 1208"/>
              <a:gd name="T12" fmla="*/ 2147483647 w 3216"/>
              <a:gd name="T13" fmla="*/ 241935001 h 1208"/>
              <a:gd name="T14" fmla="*/ 2147483647 w 3216"/>
              <a:gd name="T15" fmla="*/ 1330642359 h 1208"/>
              <a:gd name="T16" fmla="*/ 2147483647 w 3216"/>
              <a:gd name="T17" fmla="*/ 2147483647 h 1208"/>
              <a:gd name="T18" fmla="*/ 2147483647 w 3216"/>
              <a:gd name="T19" fmla="*/ 2147483647 h 1208"/>
              <a:gd name="T20" fmla="*/ 2147483647 w 3216"/>
              <a:gd name="T21" fmla="*/ 2147483647 h 12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216"/>
              <a:gd name="T34" fmla="*/ 0 h 1208"/>
              <a:gd name="T35" fmla="*/ 3216 w 3216"/>
              <a:gd name="T36" fmla="*/ 1208 h 12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216" h="1208">
                <a:moveTo>
                  <a:pt x="0" y="1200"/>
                </a:moveTo>
                <a:cubicBezTo>
                  <a:pt x="36" y="1204"/>
                  <a:pt x="72" y="1208"/>
                  <a:pt x="144" y="1152"/>
                </a:cubicBezTo>
                <a:cubicBezTo>
                  <a:pt x="216" y="1096"/>
                  <a:pt x="328" y="992"/>
                  <a:pt x="432" y="864"/>
                </a:cubicBezTo>
                <a:cubicBezTo>
                  <a:pt x="536" y="736"/>
                  <a:pt x="648" y="512"/>
                  <a:pt x="768" y="384"/>
                </a:cubicBezTo>
                <a:cubicBezTo>
                  <a:pt x="888" y="256"/>
                  <a:pt x="1016" y="160"/>
                  <a:pt x="1152" y="96"/>
                </a:cubicBezTo>
                <a:cubicBezTo>
                  <a:pt x="1288" y="32"/>
                  <a:pt x="1432" y="0"/>
                  <a:pt x="1584" y="0"/>
                </a:cubicBezTo>
                <a:cubicBezTo>
                  <a:pt x="1736" y="0"/>
                  <a:pt x="1920" y="8"/>
                  <a:pt x="2064" y="96"/>
                </a:cubicBezTo>
                <a:cubicBezTo>
                  <a:pt x="2208" y="184"/>
                  <a:pt x="2344" y="392"/>
                  <a:pt x="2448" y="528"/>
                </a:cubicBezTo>
                <a:cubicBezTo>
                  <a:pt x="2552" y="664"/>
                  <a:pt x="2608" y="824"/>
                  <a:pt x="2688" y="912"/>
                </a:cubicBezTo>
                <a:cubicBezTo>
                  <a:pt x="2768" y="1000"/>
                  <a:pt x="2840" y="1024"/>
                  <a:pt x="2928" y="1056"/>
                </a:cubicBezTo>
                <a:cubicBezTo>
                  <a:pt x="3016" y="1088"/>
                  <a:pt x="3168" y="1096"/>
                  <a:pt x="3216" y="1104"/>
                </a:cubicBezTo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6562" name="Line 3"/>
          <p:cNvSpPr>
            <a:spLocks noChangeShapeType="1"/>
          </p:cNvSpPr>
          <p:nvPr/>
        </p:nvSpPr>
        <p:spPr bwMode="auto">
          <a:xfrm>
            <a:off x="1066800" y="4114800"/>
            <a:ext cx="76200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22564" name="Line 4"/>
          <p:cNvSpPr>
            <a:spLocks noChangeShapeType="1"/>
          </p:cNvSpPr>
          <p:nvPr/>
        </p:nvSpPr>
        <p:spPr bwMode="auto">
          <a:xfrm flipV="1">
            <a:off x="4700588" y="1428750"/>
            <a:ext cx="0" cy="2667000"/>
          </a:xfrm>
          <a:prstGeom prst="line">
            <a:avLst/>
          </a:prstGeom>
          <a:noFill/>
          <a:ln w="38100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66564" name="Text Box 8"/>
          <p:cNvSpPr txBox="1">
            <a:spLocks noChangeArrowheads="1"/>
          </p:cNvSpPr>
          <p:nvPr/>
        </p:nvSpPr>
        <p:spPr bwMode="auto">
          <a:xfrm>
            <a:off x="1187450" y="4149725"/>
            <a:ext cx="140811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Max 62.236</a:t>
            </a:r>
            <a:endParaRPr lang="th-TH" sz="32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66565" name="Rectangle 9"/>
          <p:cNvSpPr>
            <a:spLocks noChangeArrowheads="1"/>
          </p:cNvSpPr>
          <p:nvPr/>
        </p:nvSpPr>
        <p:spPr bwMode="auto">
          <a:xfrm>
            <a:off x="7092950" y="4221163"/>
            <a:ext cx="1223963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Min 42.402</a:t>
            </a:r>
            <a:endParaRPr lang="th-TH" sz="32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22571" name="Text Box 11"/>
          <p:cNvSpPr txBox="1">
            <a:spLocks noChangeArrowheads="1"/>
          </p:cNvSpPr>
          <p:nvPr/>
        </p:nvSpPr>
        <p:spPr bwMode="auto">
          <a:xfrm>
            <a:off x="4114800" y="838200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C+</a:t>
            </a:r>
            <a:endParaRPr lang="th-TH" sz="2800">
              <a:solidFill>
                <a:schemeClr val="bg1"/>
              </a:solidFill>
            </a:endParaRPr>
          </a:p>
        </p:txBody>
      </p:sp>
      <p:sp>
        <p:nvSpPr>
          <p:cNvPr id="322572" name="Line 12"/>
          <p:cNvSpPr>
            <a:spLocks noChangeShapeType="1"/>
          </p:cNvSpPr>
          <p:nvPr/>
        </p:nvSpPr>
        <p:spPr bwMode="auto">
          <a:xfrm>
            <a:off x="3946525" y="1158875"/>
            <a:ext cx="0" cy="2971800"/>
          </a:xfrm>
          <a:prstGeom prst="line">
            <a:avLst/>
          </a:prstGeom>
          <a:noFill/>
          <a:ln w="381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22573" name="Line 13"/>
          <p:cNvSpPr>
            <a:spLocks noChangeShapeType="1"/>
          </p:cNvSpPr>
          <p:nvPr/>
        </p:nvSpPr>
        <p:spPr bwMode="auto">
          <a:xfrm>
            <a:off x="5470525" y="1082675"/>
            <a:ext cx="0" cy="3048000"/>
          </a:xfrm>
          <a:prstGeom prst="line">
            <a:avLst/>
          </a:prstGeom>
          <a:noFill/>
          <a:ln w="381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22576" name="Line 16"/>
          <p:cNvSpPr>
            <a:spLocks noChangeShapeType="1"/>
          </p:cNvSpPr>
          <p:nvPr/>
        </p:nvSpPr>
        <p:spPr bwMode="auto">
          <a:xfrm>
            <a:off x="3260725" y="1768475"/>
            <a:ext cx="0" cy="2362200"/>
          </a:xfrm>
          <a:prstGeom prst="line">
            <a:avLst/>
          </a:prstGeom>
          <a:noFill/>
          <a:ln w="38100">
            <a:solidFill>
              <a:srgbClr val="66FF33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22578" name="Line 18"/>
          <p:cNvSpPr>
            <a:spLocks noChangeShapeType="1"/>
          </p:cNvSpPr>
          <p:nvPr/>
        </p:nvSpPr>
        <p:spPr bwMode="auto">
          <a:xfrm>
            <a:off x="2651125" y="2225675"/>
            <a:ext cx="0" cy="1905000"/>
          </a:xfrm>
          <a:prstGeom prst="line">
            <a:avLst/>
          </a:prstGeom>
          <a:noFill/>
          <a:ln w="38100">
            <a:solidFill>
              <a:srgbClr val="00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22580" name="Line 20"/>
          <p:cNvSpPr>
            <a:spLocks noChangeShapeType="1"/>
          </p:cNvSpPr>
          <p:nvPr/>
        </p:nvSpPr>
        <p:spPr bwMode="auto">
          <a:xfrm>
            <a:off x="6156325" y="1692275"/>
            <a:ext cx="0" cy="2438400"/>
          </a:xfrm>
          <a:prstGeom prst="line">
            <a:avLst/>
          </a:prstGeom>
          <a:noFill/>
          <a:ln w="38100">
            <a:solidFill>
              <a:schemeClr val="hlink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22581" name="Line 21"/>
          <p:cNvSpPr>
            <a:spLocks noChangeShapeType="1"/>
          </p:cNvSpPr>
          <p:nvPr/>
        </p:nvSpPr>
        <p:spPr bwMode="auto">
          <a:xfrm>
            <a:off x="6842125" y="2301875"/>
            <a:ext cx="0" cy="1828800"/>
          </a:xfrm>
          <a:prstGeom prst="line">
            <a:avLst/>
          </a:prstGeom>
          <a:noFill/>
          <a:ln w="5715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322582" name="Text Box 22"/>
          <p:cNvSpPr txBox="1">
            <a:spLocks noChangeArrowheads="1"/>
          </p:cNvSpPr>
          <p:nvPr/>
        </p:nvSpPr>
        <p:spPr bwMode="auto">
          <a:xfrm>
            <a:off x="6934200" y="1981200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F</a:t>
            </a:r>
            <a:endParaRPr lang="th-TH" sz="2800"/>
          </a:p>
        </p:txBody>
      </p:sp>
      <p:sp>
        <p:nvSpPr>
          <p:cNvPr id="322583" name="Text Box 23"/>
          <p:cNvSpPr txBox="1">
            <a:spLocks noChangeArrowheads="1"/>
          </p:cNvSpPr>
          <p:nvPr/>
        </p:nvSpPr>
        <p:spPr bwMode="auto">
          <a:xfrm>
            <a:off x="6156325" y="1844675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D</a:t>
            </a:r>
            <a:endParaRPr lang="th-TH" sz="2800"/>
          </a:p>
        </p:txBody>
      </p:sp>
      <p:sp>
        <p:nvSpPr>
          <p:cNvPr id="322584" name="Text Box 24"/>
          <p:cNvSpPr txBox="1">
            <a:spLocks noChangeArrowheads="1"/>
          </p:cNvSpPr>
          <p:nvPr/>
        </p:nvSpPr>
        <p:spPr bwMode="auto">
          <a:xfrm>
            <a:off x="4953000" y="12954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C</a:t>
            </a:r>
            <a:endParaRPr lang="th-TH" sz="3200" b="1"/>
          </a:p>
        </p:txBody>
      </p:sp>
      <p:sp>
        <p:nvSpPr>
          <p:cNvPr id="322585" name="Text Box 25"/>
          <p:cNvSpPr txBox="1">
            <a:spLocks noChangeArrowheads="1"/>
          </p:cNvSpPr>
          <p:nvPr/>
        </p:nvSpPr>
        <p:spPr bwMode="auto">
          <a:xfrm>
            <a:off x="3352800" y="1600200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B</a:t>
            </a:r>
            <a:endParaRPr lang="th-TH" sz="2800"/>
          </a:p>
        </p:txBody>
      </p:sp>
      <p:sp>
        <p:nvSpPr>
          <p:cNvPr id="322586" name="Text Box 26"/>
          <p:cNvSpPr txBox="1">
            <a:spLocks noChangeArrowheads="1"/>
          </p:cNvSpPr>
          <p:nvPr/>
        </p:nvSpPr>
        <p:spPr bwMode="auto">
          <a:xfrm>
            <a:off x="2667000" y="1981200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B+</a:t>
            </a:r>
            <a:endParaRPr lang="th-TH" sz="3200" b="1"/>
          </a:p>
        </p:txBody>
      </p:sp>
      <p:sp>
        <p:nvSpPr>
          <p:cNvPr id="322587" name="Text Box 27"/>
          <p:cNvSpPr txBox="1">
            <a:spLocks noChangeArrowheads="1"/>
          </p:cNvSpPr>
          <p:nvPr/>
        </p:nvSpPr>
        <p:spPr bwMode="auto">
          <a:xfrm>
            <a:off x="1981200" y="2057400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A</a:t>
            </a:r>
            <a:endParaRPr lang="th-TH" sz="3200" b="1"/>
          </a:p>
        </p:txBody>
      </p:sp>
      <p:sp>
        <p:nvSpPr>
          <p:cNvPr id="322588" name="Text Box 28"/>
          <p:cNvSpPr txBox="1">
            <a:spLocks noChangeArrowheads="1"/>
          </p:cNvSpPr>
          <p:nvPr/>
        </p:nvSpPr>
        <p:spPr bwMode="auto">
          <a:xfrm>
            <a:off x="1171575" y="5676900"/>
            <a:ext cx="72723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1 ช่วงเกรด </a:t>
            </a:r>
            <a:r>
              <a:rPr lang="en-US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(62.368-42.402)/8 = 2.498</a:t>
            </a:r>
            <a:endParaRPr lang="th-TH" sz="4000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22589" name="Text Box 29"/>
          <p:cNvSpPr txBox="1">
            <a:spLocks noChangeArrowheads="1"/>
          </p:cNvSpPr>
          <p:nvPr/>
        </p:nvSpPr>
        <p:spPr bwMode="auto">
          <a:xfrm>
            <a:off x="304800" y="304800"/>
            <a:ext cx="800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8 </a:t>
            </a: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เกรด </a:t>
            </a: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:    A     B+    B     C+    C    D+    D    F</a:t>
            </a:r>
            <a:endParaRPr lang="th-TH" sz="36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322591" name="Text Box 31"/>
          <p:cNvSpPr txBox="1">
            <a:spLocks noChangeArrowheads="1"/>
          </p:cNvSpPr>
          <p:nvPr/>
        </p:nvSpPr>
        <p:spPr bwMode="auto">
          <a:xfrm>
            <a:off x="5638800" y="1600200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 b="1">
                <a:solidFill>
                  <a:schemeClr val="bg1"/>
                </a:solidFill>
              </a:rPr>
              <a:t>D+</a:t>
            </a:r>
            <a:endParaRPr lang="th-TH" sz="2800"/>
          </a:p>
        </p:txBody>
      </p:sp>
      <p:sp>
        <p:nvSpPr>
          <p:cNvPr id="322592" name="Line 32"/>
          <p:cNvSpPr>
            <a:spLocks noChangeShapeType="1"/>
          </p:cNvSpPr>
          <p:nvPr/>
        </p:nvSpPr>
        <p:spPr bwMode="auto">
          <a:xfrm flipV="1">
            <a:off x="6877050" y="4149725"/>
            <a:ext cx="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22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2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22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225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25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22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2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22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22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3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322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32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32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22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32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322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32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32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1000"/>
                                        <p:tgtEl>
                                          <p:spTgt spid="322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2564" grpId="0" animBg="1"/>
      <p:bldP spid="322571" grpId="0"/>
      <p:bldP spid="322572" grpId="0" animBg="1"/>
      <p:bldP spid="322573" grpId="0" animBg="1"/>
      <p:bldP spid="322576" grpId="0" animBg="1"/>
      <p:bldP spid="322578" grpId="0" animBg="1"/>
      <p:bldP spid="322580" grpId="0" animBg="1"/>
      <p:bldP spid="322581" grpId="0" animBg="1"/>
      <p:bldP spid="322582" grpId="0"/>
      <p:bldP spid="322583" grpId="0"/>
      <p:bldP spid="322584" grpId="0"/>
      <p:bldP spid="322585" grpId="0"/>
      <p:bldP spid="322586" grpId="0"/>
      <p:bldP spid="322587" grpId="0"/>
      <p:bldP spid="322588" grpId="0"/>
      <p:bldP spid="322589" grpId="0"/>
      <p:bldP spid="322591" grpId="0"/>
      <p:bldP spid="322592" grpId="0" animBg="1"/>
      <p:bldP spid="322592" grpId="1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586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การตัดสินได้/ตก</a:t>
            </a:r>
            <a:r>
              <a:rPr lang="th-TH" sz="54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3235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00213"/>
            <a:ext cx="8610600" cy="4471987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r>
              <a:rPr lang="th-TH" sz="54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การอิงเกณฑ์ 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เกณฑ์การตัดสินได้-ตก ควรใช้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th-TH" sz="20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>
              <a:lnSpc>
                <a:spcPct val="3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	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passing score - </a:t>
            </a:r>
            <a:r>
              <a:rPr lang="en-US" sz="4800" b="1" dirty="0" smtClean="0">
                <a:solidFill>
                  <a:srgbClr val="66FF33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z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SEM</a:t>
            </a:r>
          </a:p>
          <a:p>
            <a:pPr lvl="1">
              <a:lnSpc>
                <a:spcPct val="80000"/>
              </a:lnSpc>
              <a:buFontTx/>
              <a:buNone/>
            </a:pPr>
            <a:endParaRPr lang="en-US" sz="24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>
              <a:lnSpc>
                <a:spcPct val="50000"/>
              </a:lnSpc>
              <a:buFontTx/>
              <a:buNone/>
            </a:pP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passing score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อาจหาได้จาก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MPL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54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			   </a:t>
            </a:r>
            <a:r>
              <a:rPr lang="en-US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MPL - </a:t>
            </a:r>
            <a:r>
              <a:rPr lang="en-US" sz="5400" b="1" dirty="0" smtClean="0">
                <a:solidFill>
                  <a:srgbClr val="66FF33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z</a:t>
            </a:r>
            <a:r>
              <a:rPr lang="en-US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SEM</a:t>
            </a:r>
            <a:endParaRPr lang="th-TH" sz="48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35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35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358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2358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3587" grpId="0" build="p" bldLvl="2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4000" b="1" smtClean="0">
                <a:solidFill>
                  <a:schemeClr val="bg1"/>
                </a:solidFill>
                <a:latin typeface="Arial" charset="0"/>
              </a:rPr>
              <a:t>MCQ</a:t>
            </a:r>
            <a:endParaRPr lang="th-TH" sz="4000" b="1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157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09800"/>
            <a:ext cx="8534400" cy="4648200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r>
              <a:rPr lang="en-US" sz="6000" b="1" smtClean="0">
                <a:solidFill>
                  <a:schemeClr val="bg1"/>
                </a:solidFill>
                <a:latin typeface="CordiaUPC" pitchFamily="34" charset="-34"/>
              </a:rPr>
              <a:t>Minimal passing level (MPL)</a:t>
            </a:r>
            <a:endParaRPr lang="en-US" sz="4800" b="1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				=	</a:t>
            </a:r>
            <a:r>
              <a:rPr lang="en-US" sz="6000" b="1" smtClean="0">
                <a:solidFill>
                  <a:schemeClr val="bg1"/>
                </a:solidFill>
                <a:latin typeface="CordiaUPC" pitchFamily="34" charset="-34"/>
              </a:rPr>
              <a:t>sum AI</a:t>
            </a:r>
          </a:p>
          <a:p>
            <a:pPr lvl="1">
              <a:lnSpc>
                <a:spcPct val="40000"/>
              </a:lnSpc>
              <a:buFontTx/>
              <a:buNone/>
            </a:pPr>
            <a:r>
              <a:rPr lang="en-US" sz="6000" b="1" smtClean="0">
                <a:solidFill>
                  <a:schemeClr val="bg1"/>
                </a:solidFill>
                <a:latin typeface="CordiaUPC" pitchFamily="34" charset="-34"/>
              </a:rPr>
              <a:t>					   n</a:t>
            </a: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4800" b="1" smtClean="0">
                <a:solidFill>
                  <a:srgbClr val="FFFF00"/>
                </a:solidFill>
                <a:latin typeface="CordiaUPC" pitchFamily="34" charset="-34"/>
              </a:rPr>
              <a:t>			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n	=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</a:rPr>
              <a:t>จำนวนข้อสอบ</a:t>
            </a:r>
            <a:endParaRPr lang="en-US" sz="4800" b="1" smtClean="0">
              <a:solidFill>
                <a:srgbClr val="FFFF00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th-TH" sz="4800" b="1" smtClean="0">
              <a:solidFill>
                <a:srgbClr val="FFFF00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en-US" sz="4800" b="1" smtClean="0">
              <a:solidFill>
                <a:srgbClr val="FFFF00"/>
              </a:solidFill>
              <a:latin typeface="CordiaUPC" pitchFamily="34" charset="-34"/>
            </a:endParaRPr>
          </a:p>
          <a:p>
            <a:pPr lvl="1">
              <a:lnSpc>
                <a:spcPct val="60000"/>
              </a:lnSpc>
            </a:pPr>
            <a:endParaRPr lang="en-US" sz="4800" b="1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en-US" sz="4800" b="1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th-TH" sz="4800" b="1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en-US" sz="4800" b="1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th-TH" sz="4800" b="1" smtClean="0">
              <a:solidFill>
                <a:schemeClr val="bg1"/>
              </a:solidFill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en-US" sz="5400" b="1" smtClean="0">
              <a:solidFill>
                <a:srgbClr val="FFFF00"/>
              </a:solidFill>
              <a:latin typeface="CordiaUPC" pitchFamily="34" charset="-34"/>
            </a:endParaRPr>
          </a:p>
          <a:p>
            <a:pPr lvl="1">
              <a:buFontTx/>
              <a:buNone/>
            </a:pPr>
            <a:endParaRPr lang="en-US" b="1" smtClean="0">
              <a:solidFill>
                <a:srgbClr val="FFFF00"/>
              </a:solidFill>
              <a:latin typeface="Arial" charset="0"/>
            </a:endParaRPr>
          </a:p>
          <a:p>
            <a:pPr lvl="1">
              <a:lnSpc>
                <a:spcPct val="80000"/>
              </a:lnSpc>
              <a:buFontTx/>
              <a:buNone/>
            </a:pPr>
            <a:endParaRPr lang="en-US" sz="4800" b="1" smtClean="0">
              <a:latin typeface="CordiaUPC" pitchFamily="34" charset="-34"/>
            </a:endParaRPr>
          </a:p>
          <a:p>
            <a:pPr lvl="1">
              <a:lnSpc>
                <a:spcPct val="80000"/>
              </a:lnSpc>
            </a:pPr>
            <a:endParaRPr lang="th-TH" sz="4800" b="1" smtClean="0">
              <a:latin typeface="CordiaUPC" pitchFamily="34" charset="-34"/>
            </a:endParaRPr>
          </a:p>
        </p:txBody>
      </p:sp>
      <p:sp>
        <p:nvSpPr>
          <p:cNvPr id="115716" name="Line 4"/>
          <p:cNvSpPr>
            <a:spLocks noChangeShapeType="1"/>
          </p:cNvSpPr>
          <p:nvPr/>
        </p:nvSpPr>
        <p:spPr bwMode="auto">
          <a:xfrm>
            <a:off x="4038600" y="3886200"/>
            <a:ext cx="16002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157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5715" grpId="0" build="p" bldLvl="2"/>
      <p:bldP spid="115716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533400"/>
            <a:ext cx="7772400" cy="762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CC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4000" b="1" smtClean="0">
                <a:solidFill>
                  <a:schemeClr val="bg1"/>
                </a:solidFill>
                <a:latin typeface="Arial" charset="0"/>
              </a:rPr>
              <a:t>MEQ or other exam</a:t>
            </a:r>
            <a:endParaRPr lang="th-TH" sz="4000" b="1" smtClean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242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2209800"/>
            <a:ext cx="8534400" cy="3733800"/>
          </a:xfrm>
        </p:spPr>
        <p:txBody>
          <a:bodyPr/>
          <a:lstStyle/>
          <a:p>
            <a:pPr lvl="1">
              <a:lnSpc>
                <a:spcPct val="80000"/>
              </a:lnSpc>
              <a:buFontTx/>
              <a:buNone/>
            </a:pPr>
            <a:r>
              <a:rPr lang="en-US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Minimal passing level (MPL)</a:t>
            </a:r>
            <a:endParaRPr lang="en-US" sz="4800" b="1" dirty="0" smtClean="0">
              <a:solidFill>
                <a:schemeClr val="bg1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>
              <a:lnSpc>
                <a:spcPct val="80000"/>
              </a:lnSpc>
              <a:buFontTx/>
              <a:buNone/>
            </a:pP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อาจ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กำหนดโดย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	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พิจารณาจาก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keywords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ของคำตอบ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หรือ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โดยการพิจารณาร่วมกันของผู้ประเมิน</a:t>
            </a:r>
            <a:endParaRPr lang="en-US" sz="48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 lvl="1">
              <a:lnSpc>
                <a:spcPct val="80000"/>
              </a:lnSpc>
            </a:pPr>
            <a:endParaRPr lang="th-TH" sz="4800" b="1" dirty="0" smtClean="0"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4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4259" grpId="0" build="p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การตัดเกรดโดยอิงเกณฑ์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22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กำหนดเกณฑ์มาตรฐาน</a:t>
            </a:r>
            <a:r>
              <a:rPr lang="th-TH" sz="40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ต่ำสุด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MPL(-SEM)</a:t>
            </a:r>
          </a:p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นักเรียนที่สอบได้คะแนนคะแนนสูงกว่า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MPL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ต้องได้เกรด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D 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ขึ้นไป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(สมมุติว่า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D 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ผ่าน)</a:t>
            </a:r>
          </a:p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นำคะแนนมาหาช่วงคะแนนตามจำนวนเกรดที่เหลือ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A, B+, B, C+, C, D+, D </a:t>
            </a:r>
          </a:p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ส่วนที่ต่ำกว่า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MPL 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เป็นเกรด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F</a:t>
            </a:r>
            <a:endParaRPr lang="th-TH" sz="4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28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28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1228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1228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88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ln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th-TH" sz="7200" b="1" dirty="0">
                <a:solidFill>
                  <a:schemeClr val="bg1"/>
                </a:solidFill>
                <a:latin typeface="CordiaUPC" pitchFamily="34" charset="-34"/>
              </a:rPr>
              <a:t>การประเมินผลนักศึกษา</a:t>
            </a:r>
            <a:endParaRPr lang="th-TH" sz="6000" b="1" dirty="0">
              <a:latin typeface="CordiaUPC" pitchFamily="34" charset="-34"/>
            </a:endParaRP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2057400"/>
            <a:ext cx="7696200" cy="3886200"/>
          </a:xfrm>
        </p:spPr>
        <p:txBody>
          <a:bodyPr/>
          <a:lstStyle/>
          <a:p>
            <a:pPr>
              <a:buFontTx/>
              <a:buChar char=" "/>
            </a:pPr>
            <a:r>
              <a:rPr lang="th-TH" sz="6800" b="1" dirty="0" err="1">
                <a:solidFill>
                  <a:schemeClr val="bg1"/>
                </a:solidFill>
                <a:latin typeface="CordiaUPC" pitchFamily="34" charset="-34"/>
              </a:rPr>
              <a:t>Evaluation</a:t>
            </a:r>
            <a:r>
              <a:rPr lang="th-TH" sz="6400" b="1" dirty="0">
                <a:solidFill>
                  <a:schemeClr val="bg1"/>
                </a:solidFill>
                <a:latin typeface="CordiaUPC" pitchFamily="34" charset="-34"/>
              </a:rPr>
              <a:t>	</a:t>
            </a:r>
            <a:r>
              <a:rPr lang="th-TH" sz="5400" b="1" dirty="0">
                <a:solidFill>
                  <a:schemeClr val="bg1"/>
                </a:solidFill>
                <a:latin typeface="CordiaUPC" pitchFamily="34" charset="-34"/>
              </a:rPr>
              <a:t>		</a:t>
            </a:r>
          </a:p>
          <a:p>
            <a:pPr>
              <a:buFontTx/>
              <a:buChar char=" "/>
            </a:pPr>
            <a:endParaRPr lang="th-TH" sz="5400" b="1" dirty="0">
              <a:solidFill>
                <a:schemeClr val="bg1"/>
              </a:solidFill>
              <a:latin typeface="CordiaUPC" pitchFamily="34" charset="-34"/>
            </a:endParaRPr>
          </a:p>
        </p:txBody>
      </p:sp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3203848" y="2492896"/>
            <a:ext cx="5638800" cy="510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th-TH" sz="3200" b="1" dirty="0">
                <a:solidFill>
                  <a:schemeClr val="bg1"/>
                </a:solidFill>
                <a:latin typeface="CordiaUPC" pitchFamily="34" charset="-34"/>
              </a:rPr>
              <a:t>การตัดสินได้</a:t>
            </a:r>
            <a:r>
              <a:rPr lang="en-US" sz="3200" b="1" dirty="0">
                <a:solidFill>
                  <a:schemeClr val="bg1"/>
                </a:solidFill>
                <a:latin typeface="CordiaUPC" pitchFamily="34" charset="-34"/>
              </a:rPr>
              <a:t>/</a:t>
            </a:r>
            <a:r>
              <a:rPr lang="th-TH" sz="3200" b="1" dirty="0">
                <a:solidFill>
                  <a:schemeClr val="bg1"/>
                </a:solidFill>
                <a:latin typeface="CordiaUPC" pitchFamily="34" charset="-34"/>
              </a:rPr>
              <a:t>ตก,การให้เกรด</a:t>
            </a:r>
          </a:p>
        </p:txBody>
      </p:sp>
      <p:sp>
        <p:nvSpPr>
          <p:cNvPr id="27655" name="Text Box 7"/>
          <p:cNvSpPr txBox="1">
            <a:spLocks noChangeArrowheads="1"/>
          </p:cNvSpPr>
          <p:nvPr/>
        </p:nvSpPr>
        <p:spPr bwMode="auto">
          <a:xfrm>
            <a:off x="539552" y="4114800"/>
            <a:ext cx="769004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6000" b="1" dirty="0" err="1" smtClean="0">
                <a:solidFill>
                  <a:srgbClr val="FFFF00"/>
                </a:solidFill>
                <a:latin typeface="CordiaUPC" pitchFamily="34" charset="-34"/>
              </a:rPr>
              <a:t>Judg</a:t>
            </a:r>
            <a:r>
              <a:rPr lang="en-US" sz="6000" b="1" dirty="0" smtClean="0">
                <a:solidFill>
                  <a:srgbClr val="FFFF00"/>
                </a:solidFill>
                <a:latin typeface="CordiaUPC" pitchFamily="34" charset="-34"/>
              </a:rPr>
              <a:t>e</a:t>
            </a:r>
            <a:r>
              <a:rPr lang="th-TH" sz="6000" b="1" dirty="0" err="1" smtClean="0">
                <a:solidFill>
                  <a:srgbClr val="FFFF00"/>
                </a:solidFill>
                <a:latin typeface="CordiaUPC" pitchFamily="34" charset="-34"/>
              </a:rPr>
              <a:t>ment</a:t>
            </a:r>
            <a:r>
              <a:rPr lang="th-TH" sz="3200" b="1" dirty="0" smtClean="0">
                <a:solidFill>
                  <a:srgbClr val="FFFF00"/>
                </a:solidFill>
                <a:latin typeface="CordiaUPC" pitchFamily="34" charset="-34"/>
              </a:rPr>
              <a:t> </a:t>
            </a:r>
            <a:r>
              <a:rPr lang="th-TH" sz="3200" b="1" dirty="0">
                <a:solidFill>
                  <a:srgbClr val="FFFF00"/>
                </a:solidFill>
                <a:latin typeface="CordiaUPC" pitchFamily="34" charset="-34"/>
              </a:rPr>
              <a:t>ขึ้นกับ</a:t>
            </a:r>
            <a:r>
              <a:rPr lang="th-TH" sz="3200" b="1" dirty="0" smtClean="0">
                <a:solidFill>
                  <a:srgbClr val="FFFF00"/>
                </a:solidFill>
                <a:latin typeface="CordiaUPC" pitchFamily="34" charset="-34"/>
              </a:rPr>
              <a:t>อาจารย์</a:t>
            </a:r>
            <a:endParaRPr lang="th-TH" sz="3200" b="1" dirty="0">
              <a:solidFill>
                <a:srgbClr val="FFFF00"/>
              </a:solidFill>
              <a:latin typeface="CordiaUPC" pitchFamily="34" charset="-34"/>
            </a:endParaRPr>
          </a:p>
        </p:txBody>
      </p:sp>
      <p:sp>
        <p:nvSpPr>
          <p:cNvPr id="27657" name="Text Box 9"/>
          <p:cNvSpPr txBox="1">
            <a:spLocks noChangeArrowheads="1"/>
          </p:cNvSpPr>
          <p:nvPr/>
        </p:nvSpPr>
        <p:spPr bwMode="auto">
          <a:xfrm>
            <a:off x="539552" y="3200400"/>
            <a:ext cx="822344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h-TH" sz="5400" b="1" dirty="0" err="1">
                <a:solidFill>
                  <a:srgbClr val="FFFF00"/>
                </a:solidFill>
                <a:latin typeface="CordiaUPC" pitchFamily="34" charset="-34"/>
              </a:rPr>
              <a:t>Measurement</a:t>
            </a:r>
            <a:r>
              <a:rPr lang="th-TH" sz="4400" b="1" dirty="0">
                <a:solidFill>
                  <a:srgbClr val="FFFF00"/>
                </a:solidFill>
                <a:latin typeface="CordiaUPC" pitchFamily="34" charset="-34"/>
              </a:rPr>
              <a:t> </a:t>
            </a:r>
            <a:r>
              <a:rPr lang="th-TH" sz="3200" b="1" dirty="0" smtClean="0">
                <a:solidFill>
                  <a:srgbClr val="FFFF00"/>
                </a:solidFill>
                <a:latin typeface="CordiaUPC" pitchFamily="34" charset="-34"/>
              </a:rPr>
              <a:t>เครื่องมือ</a:t>
            </a:r>
            <a:r>
              <a:rPr lang="th-TH" sz="3200" b="1" dirty="0">
                <a:solidFill>
                  <a:srgbClr val="FFFF00"/>
                </a:solidFill>
                <a:latin typeface="CordiaUPC" pitchFamily="34" charset="-34"/>
              </a:rPr>
              <a:t>วัดผลต่างๆ </a:t>
            </a:r>
            <a:endParaRPr lang="th-TH" sz="3200" b="1" dirty="0"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การตัดเกรดโดยอิงเกณฑ์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25283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8313" y="1989138"/>
            <a:ext cx="8458200" cy="4114800"/>
          </a:xfrm>
        </p:spPr>
        <p:txBody>
          <a:bodyPr/>
          <a:lstStyle/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กำหนดเกณฑ์มาตรฐาน</a:t>
            </a:r>
            <a:r>
              <a:rPr lang="th-TH" sz="40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ต่ำสุด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MPL(-SEM)</a:t>
            </a:r>
          </a:p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สมมุติว่า เกณฑ์ผ่าน คือ </a:t>
            </a:r>
            <a:r>
              <a:rPr lang="en-US" sz="4000" b="1" dirty="0" smtClean="0">
                <a:solidFill>
                  <a:srgbClr val="FF00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mean - 2 SD (-x SEM)</a:t>
            </a:r>
          </a:p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กลุ่มที่สอบผ่าน มี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7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เกรดคือ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A, B+, B, C+, C, D+, D</a:t>
            </a:r>
          </a:p>
          <a:p>
            <a:r>
              <a:rPr lang="en-US" sz="40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แต่ละช่วงเกรดมีค่า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Max – 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เกณฑ์ผ่าน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/7</a:t>
            </a:r>
          </a:p>
          <a:p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กลุ่มที่สอบตก มี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1 </a:t>
            </a:r>
            <a:r>
              <a:rPr lang="th-TH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เกรด คือ </a:t>
            </a:r>
            <a:r>
              <a:rPr lang="en-US" sz="4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F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5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5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5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5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83" grpId="0" build="p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Freeform 1026"/>
          <p:cNvSpPr>
            <a:spLocks/>
          </p:cNvSpPr>
          <p:nvPr/>
        </p:nvSpPr>
        <p:spPr bwMode="auto">
          <a:xfrm>
            <a:off x="2209800" y="2209800"/>
            <a:ext cx="5105400" cy="1917700"/>
          </a:xfrm>
          <a:custGeom>
            <a:avLst/>
            <a:gdLst>
              <a:gd name="T0" fmla="*/ 0 w 3216"/>
              <a:gd name="T1" fmla="*/ 2147483647 h 1208"/>
              <a:gd name="T2" fmla="*/ 362902489 w 3216"/>
              <a:gd name="T3" fmla="*/ 2147483647 h 1208"/>
              <a:gd name="T4" fmla="*/ 1088707566 w 3216"/>
              <a:gd name="T5" fmla="*/ 2147483647 h 1208"/>
              <a:gd name="T6" fmla="*/ 1935480206 w 3216"/>
              <a:gd name="T7" fmla="*/ 967740006 h 1208"/>
              <a:gd name="T8" fmla="*/ 2147483647 w 3216"/>
              <a:gd name="T9" fmla="*/ 241935001 h 1208"/>
              <a:gd name="T10" fmla="*/ 2147483647 w 3216"/>
              <a:gd name="T11" fmla="*/ 0 h 1208"/>
              <a:gd name="T12" fmla="*/ 2147483647 w 3216"/>
              <a:gd name="T13" fmla="*/ 241935001 h 1208"/>
              <a:gd name="T14" fmla="*/ 2147483647 w 3216"/>
              <a:gd name="T15" fmla="*/ 1330642359 h 1208"/>
              <a:gd name="T16" fmla="*/ 2147483647 w 3216"/>
              <a:gd name="T17" fmla="*/ 2147483647 h 1208"/>
              <a:gd name="T18" fmla="*/ 2147483647 w 3216"/>
              <a:gd name="T19" fmla="*/ 2147483647 h 1208"/>
              <a:gd name="T20" fmla="*/ 2147483647 w 3216"/>
              <a:gd name="T21" fmla="*/ 2147483647 h 12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3216"/>
              <a:gd name="T34" fmla="*/ 0 h 1208"/>
              <a:gd name="T35" fmla="*/ 3216 w 3216"/>
              <a:gd name="T36" fmla="*/ 1208 h 12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3216" h="1208">
                <a:moveTo>
                  <a:pt x="0" y="1200"/>
                </a:moveTo>
                <a:cubicBezTo>
                  <a:pt x="36" y="1204"/>
                  <a:pt x="72" y="1208"/>
                  <a:pt x="144" y="1152"/>
                </a:cubicBezTo>
                <a:cubicBezTo>
                  <a:pt x="216" y="1096"/>
                  <a:pt x="328" y="992"/>
                  <a:pt x="432" y="864"/>
                </a:cubicBezTo>
                <a:cubicBezTo>
                  <a:pt x="536" y="736"/>
                  <a:pt x="648" y="512"/>
                  <a:pt x="768" y="384"/>
                </a:cubicBezTo>
                <a:cubicBezTo>
                  <a:pt x="888" y="256"/>
                  <a:pt x="1016" y="160"/>
                  <a:pt x="1152" y="96"/>
                </a:cubicBezTo>
                <a:cubicBezTo>
                  <a:pt x="1288" y="32"/>
                  <a:pt x="1432" y="0"/>
                  <a:pt x="1584" y="0"/>
                </a:cubicBezTo>
                <a:cubicBezTo>
                  <a:pt x="1736" y="0"/>
                  <a:pt x="1920" y="8"/>
                  <a:pt x="2064" y="96"/>
                </a:cubicBezTo>
                <a:cubicBezTo>
                  <a:pt x="2208" y="184"/>
                  <a:pt x="2344" y="392"/>
                  <a:pt x="2448" y="528"/>
                </a:cubicBezTo>
                <a:cubicBezTo>
                  <a:pt x="2552" y="664"/>
                  <a:pt x="2608" y="824"/>
                  <a:pt x="2688" y="912"/>
                </a:cubicBezTo>
                <a:cubicBezTo>
                  <a:pt x="2768" y="1000"/>
                  <a:pt x="2840" y="1024"/>
                  <a:pt x="2928" y="1056"/>
                </a:cubicBezTo>
                <a:cubicBezTo>
                  <a:pt x="3016" y="1088"/>
                  <a:pt x="3168" y="1096"/>
                  <a:pt x="3216" y="1104"/>
                </a:cubicBezTo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2706" name="Line 1027"/>
          <p:cNvSpPr>
            <a:spLocks noChangeShapeType="1"/>
          </p:cNvSpPr>
          <p:nvPr/>
        </p:nvSpPr>
        <p:spPr bwMode="auto">
          <a:xfrm>
            <a:off x="1066800" y="4114800"/>
            <a:ext cx="76200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2707" name="Text Box 1032"/>
          <p:cNvSpPr txBox="1">
            <a:spLocks noChangeArrowheads="1"/>
          </p:cNvSpPr>
          <p:nvPr/>
        </p:nvSpPr>
        <p:spPr bwMode="auto">
          <a:xfrm>
            <a:off x="1219200" y="4267200"/>
            <a:ext cx="914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Max</a:t>
            </a:r>
            <a:endParaRPr lang="th-TH" sz="32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72708" name="Rectangle 1033"/>
          <p:cNvSpPr>
            <a:spLocks noChangeArrowheads="1"/>
          </p:cNvSpPr>
          <p:nvPr/>
        </p:nvSpPr>
        <p:spPr bwMode="auto">
          <a:xfrm>
            <a:off x="7740650" y="4292600"/>
            <a:ext cx="6127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Min</a:t>
            </a:r>
            <a:endParaRPr lang="th-TH" sz="32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58731" name="Text Box 1035"/>
          <p:cNvSpPr txBox="1">
            <a:spLocks noChangeArrowheads="1"/>
          </p:cNvSpPr>
          <p:nvPr/>
        </p:nvSpPr>
        <p:spPr bwMode="auto">
          <a:xfrm>
            <a:off x="4408488" y="841375"/>
            <a:ext cx="838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C+</a:t>
            </a:r>
            <a:endParaRPr lang="th-TH" sz="2800">
              <a:solidFill>
                <a:schemeClr val="bg1"/>
              </a:solidFill>
            </a:endParaRPr>
          </a:p>
        </p:txBody>
      </p:sp>
      <p:sp>
        <p:nvSpPr>
          <p:cNvPr id="158732" name="Line 1036"/>
          <p:cNvSpPr>
            <a:spLocks noChangeShapeType="1"/>
          </p:cNvSpPr>
          <p:nvPr/>
        </p:nvSpPr>
        <p:spPr bwMode="auto">
          <a:xfrm>
            <a:off x="4267200" y="1143000"/>
            <a:ext cx="0" cy="2971800"/>
          </a:xfrm>
          <a:prstGeom prst="line">
            <a:avLst/>
          </a:prstGeom>
          <a:noFill/>
          <a:ln w="381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8733" name="Line 1037"/>
          <p:cNvSpPr>
            <a:spLocks noChangeShapeType="1"/>
          </p:cNvSpPr>
          <p:nvPr/>
        </p:nvSpPr>
        <p:spPr bwMode="auto">
          <a:xfrm>
            <a:off x="5181600" y="1066800"/>
            <a:ext cx="0" cy="3048000"/>
          </a:xfrm>
          <a:prstGeom prst="line">
            <a:avLst/>
          </a:prstGeom>
          <a:noFill/>
          <a:ln w="38100">
            <a:solidFill>
              <a:srgbClr val="FFFF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8736" name="Line 1040"/>
          <p:cNvSpPr>
            <a:spLocks noChangeShapeType="1"/>
          </p:cNvSpPr>
          <p:nvPr/>
        </p:nvSpPr>
        <p:spPr bwMode="auto">
          <a:xfrm>
            <a:off x="3429000" y="1752600"/>
            <a:ext cx="0" cy="2362200"/>
          </a:xfrm>
          <a:prstGeom prst="line">
            <a:avLst/>
          </a:prstGeom>
          <a:noFill/>
          <a:ln w="38100">
            <a:solidFill>
              <a:srgbClr val="66FFFF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8738" name="Line 1042"/>
          <p:cNvSpPr>
            <a:spLocks noChangeShapeType="1"/>
          </p:cNvSpPr>
          <p:nvPr/>
        </p:nvSpPr>
        <p:spPr bwMode="auto">
          <a:xfrm>
            <a:off x="2667000" y="2209800"/>
            <a:ext cx="0" cy="19050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8740" name="Line 1044"/>
          <p:cNvSpPr>
            <a:spLocks noChangeShapeType="1"/>
          </p:cNvSpPr>
          <p:nvPr/>
        </p:nvSpPr>
        <p:spPr bwMode="auto">
          <a:xfrm>
            <a:off x="5943600" y="1676400"/>
            <a:ext cx="0" cy="2438400"/>
          </a:xfrm>
          <a:prstGeom prst="line">
            <a:avLst/>
          </a:prstGeom>
          <a:noFill/>
          <a:ln w="38100">
            <a:solidFill>
              <a:srgbClr val="66FF33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8741" name="Line 1045"/>
          <p:cNvSpPr>
            <a:spLocks noChangeShapeType="1"/>
          </p:cNvSpPr>
          <p:nvPr/>
        </p:nvSpPr>
        <p:spPr bwMode="auto">
          <a:xfrm>
            <a:off x="7308850" y="2276475"/>
            <a:ext cx="0" cy="1828800"/>
          </a:xfrm>
          <a:prstGeom prst="line">
            <a:avLst/>
          </a:prstGeom>
          <a:noFill/>
          <a:ln w="38100">
            <a:solidFill>
              <a:srgbClr val="FF0000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8742" name="Text Box 1046"/>
          <p:cNvSpPr txBox="1">
            <a:spLocks noChangeArrowheads="1"/>
          </p:cNvSpPr>
          <p:nvPr/>
        </p:nvSpPr>
        <p:spPr bwMode="auto">
          <a:xfrm>
            <a:off x="7380288" y="2060575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F</a:t>
            </a:r>
            <a:endParaRPr lang="th-TH" sz="2800"/>
          </a:p>
        </p:txBody>
      </p:sp>
      <p:sp>
        <p:nvSpPr>
          <p:cNvPr id="158743" name="Text Box 1047"/>
          <p:cNvSpPr txBox="1">
            <a:spLocks noChangeArrowheads="1"/>
          </p:cNvSpPr>
          <p:nvPr/>
        </p:nvSpPr>
        <p:spPr bwMode="auto">
          <a:xfrm>
            <a:off x="6008688" y="1831975"/>
            <a:ext cx="685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D+</a:t>
            </a:r>
            <a:endParaRPr lang="th-TH" sz="2800"/>
          </a:p>
        </p:txBody>
      </p:sp>
      <p:sp>
        <p:nvSpPr>
          <p:cNvPr id="158744" name="Text Box 1048"/>
          <p:cNvSpPr txBox="1">
            <a:spLocks noChangeArrowheads="1"/>
          </p:cNvSpPr>
          <p:nvPr/>
        </p:nvSpPr>
        <p:spPr bwMode="auto">
          <a:xfrm>
            <a:off x="5399088" y="1527175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C</a:t>
            </a:r>
            <a:endParaRPr lang="th-TH" sz="3200" b="1"/>
          </a:p>
        </p:txBody>
      </p:sp>
      <p:sp>
        <p:nvSpPr>
          <p:cNvPr id="158745" name="Text Box 1049"/>
          <p:cNvSpPr txBox="1">
            <a:spLocks noChangeArrowheads="1"/>
          </p:cNvSpPr>
          <p:nvPr/>
        </p:nvSpPr>
        <p:spPr bwMode="auto">
          <a:xfrm>
            <a:off x="3646488" y="1603375"/>
            <a:ext cx="45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B</a:t>
            </a:r>
            <a:endParaRPr lang="th-TH" sz="2800"/>
          </a:p>
        </p:txBody>
      </p:sp>
      <p:sp>
        <p:nvSpPr>
          <p:cNvPr id="158746" name="Text Box 1050"/>
          <p:cNvSpPr txBox="1">
            <a:spLocks noChangeArrowheads="1"/>
          </p:cNvSpPr>
          <p:nvPr/>
        </p:nvSpPr>
        <p:spPr bwMode="auto">
          <a:xfrm>
            <a:off x="2655888" y="1984375"/>
            <a:ext cx="609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B+</a:t>
            </a:r>
            <a:endParaRPr lang="th-TH" sz="3200" b="1"/>
          </a:p>
        </p:txBody>
      </p:sp>
      <p:sp>
        <p:nvSpPr>
          <p:cNvPr id="158747" name="Text Box 1051"/>
          <p:cNvSpPr txBox="1">
            <a:spLocks noChangeArrowheads="1"/>
          </p:cNvSpPr>
          <p:nvPr/>
        </p:nvSpPr>
        <p:spPr bwMode="auto">
          <a:xfrm>
            <a:off x="1968500" y="2063750"/>
            <a:ext cx="5334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</a:rPr>
              <a:t>A</a:t>
            </a:r>
            <a:endParaRPr lang="th-TH" sz="3200" b="1"/>
          </a:p>
        </p:txBody>
      </p:sp>
      <p:sp>
        <p:nvSpPr>
          <p:cNvPr id="158749" name="Text Box 1053"/>
          <p:cNvSpPr txBox="1">
            <a:spLocks noChangeArrowheads="1"/>
          </p:cNvSpPr>
          <p:nvPr/>
        </p:nvSpPr>
        <p:spPr bwMode="auto">
          <a:xfrm>
            <a:off x="179388" y="188913"/>
            <a:ext cx="827881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8 </a:t>
            </a:r>
            <a:r>
              <a:rPr lang="th-TH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เกรด </a:t>
            </a:r>
            <a:r>
              <a:rPr lang="en-US" sz="36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:      A     B+     B     C+     C     D+  D     F</a:t>
            </a:r>
            <a:endParaRPr lang="th-TH" sz="36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158751" name="Line 1055"/>
          <p:cNvSpPr>
            <a:spLocks noChangeShapeType="1"/>
          </p:cNvSpPr>
          <p:nvPr/>
        </p:nvSpPr>
        <p:spPr bwMode="auto">
          <a:xfrm flipV="1">
            <a:off x="7308850" y="4076700"/>
            <a:ext cx="0" cy="3048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 type="triangle" w="med" len="med"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8752" name="Text Box 1056"/>
          <p:cNvSpPr txBox="1">
            <a:spLocks noChangeArrowheads="1"/>
          </p:cNvSpPr>
          <p:nvPr/>
        </p:nvSpPr>
        <p:spPr bwMode="auto">
          <a:xfrm>
            <a:off x="611188" y="5157788"/>
            <a:ext cx="77549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เกณฑ์ผ่าน สมมุติ </a:t>
            </a:r>
            <a:r>
              <a:rPr lang="en-US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Mean – 2 SD = 50 – (2 x 10) = 30 </a:t>
            </a:r>
            <a:r>
              <a:rPr lang="th-TH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เกรด </a:t>
            </a:r>
            <a:r>
              <a:rPr lang="en-US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F</a:t>
            </a:r>
          </a:p>
          <a:p>
            <a:pPr eaLnBrk="0" hangingPunct="0"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ช่วงเกรด </a:t>
            </a:r>
            <a:r>
              <a:rPr lang="en-US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(</a:t>
            </a:r>
            <a:r>
              <a:rPr lang="th-TH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คะแนนสูงสุด </a:t>
            </a:r>
            <a:r>
              <a:rPr lang="en-US" sz="32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– 30)/7 = (62.385 – 30)/7 = 2.855</a:t>
            </a:r>
          </a:p>
        </p:txBody>
      </p:sp>
      <p:sp>
        <p:nvSpPr>
          <p:cNvPr id="158758" name="Line 1062"/>
          <p:cNvSpPr>
            <a:spLocks noChangeShapeType="1"/>
          </p:cNvSpPr>
          <p:nvPr/>
        </p:nvSpPr>
        <p:spPr bwMode="auto">
          <a:xfrm>
            <a:off x="6659563" y="2060575"/>
            <a:ext cx="0" cy="2057400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58759" name="Text Box 1063"/>
          <p:cNvSpPr txBox="1">
            <a:spLocks noChangeArrowheads="1"/>
          </p:cNvSpPr>
          <p:nvPr/>
        </p:nvSpPr>
        <p:spPr bwMode="auto">
          <a:xfrm>
            <a:off x="6648450" y="2136775"/>
            <a:ext cx="533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 b="1">
                <a:solidFill>
                  <a:schemeClr val="bg1"/>
                </a:solidFill>
              </a:rPr>
              <a:t>D</a:t>
            </a:r>
            <a:endParaRPr lang="th-TH" sz="2800"/>
          </a:p>
        </p:txBody>
      </p:sp>
      <p:sp>
        <p:nvSpPr>
          <p:cNvPr id="123908" name="Text Box 4"/>
          <p:cNvSpPr txBox="1">
            <a:spLocks noChangeArrowheads="1"/>
          </p:cNvSpPr>
          <p:nvPr/>
        </p:nvSpPr>
        <p:spPr bwMode="auto">
          <a:xfrm>
            <a:off x="6948488" y="4437063"/>
            <a:ext cx="1008062" cy="66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  <a:latin typeface="Arial" charset="0"/>
                <a:cs typeface="CordiaUPC" pitchFamily="34" charset="-34"/>
              </a:rPr>
              <a:t>MPL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</a:pPr>
            <a:r>
              <a:rPr lang="en-US" sz="2000">
                <a:solidFill>
                  <a:srgbClr val="FF0000"/>
                </a:solidFill>
                <a:latin typeface="Arial" charset="0"/>
                <a:cs typeface="CordiaUPC" pitchFamily="34" charset="-34"/>
              </a:rPr>
              <a:t>30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8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587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587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1000"/>
                                        <p:tgtEl>
                                          <p:spTgt spid="1239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1000"/>
                                        <p:tgtEl>
                                          <p:spTgt spid="158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000"/>
                                        <p:tgtEl>
                                          <p:spTgt spid="158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500"/>
                                        <p:tgtEl>
                                          <p:spTgt spid="15875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58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8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5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5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58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58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1000"/>
                                        <p:tgtEl>
                                          <p:spTgt spid="158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1000"/>
                                        <p:tgtEl>
                                          <p:spTgt spid="158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1000"/>
                                        <p:tgtEl>
                                          <p:spTgt spid="158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1000"/>
                                        <p:tgtEl>
                                          <p:spTgt spid="15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1000"/>
                                        <p:tgtEl>
                                          <p:spTgt spid="158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1000"/>
                                        <p:tgtEl>
                                          <p:spTgt spid="158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1000"/>
                                        <p:tgtEl>
                                          <p:spTgt spid="158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31" grpId="0"/>
      <p:bldP spid="158732" grpId="0" animBg="1"/>
      <p:bldP spid="158733" grpId="0" animBg="1"/>
      <p:bldP spid="158736" grpId="0" animBg="1"/>
      <p:bldP spid="158738" grpId="0" animBg="1"/>
      <p:bldP spid="158740" grpId="0" animBg="1"/>
      <p:bldP spid="158741" grpId="0" animBg="1"/>
      <p:bldP spid="158742" grpId="0"/>
      <p:bldP spid="158743" grpId="0"/>
      <p:bldP spid="158744" grpId="0"/>
      <p:bldP spid="158745" grpId="0"/>
      <p:bldP spid="158746" grpId="0"/>
      <p:bldP spid="158747" grpId="0"/>
      <p:bldP spid="158749" grpId="0" autoUpdateAnimBg="0"/>
      <p:bldP spid="158751" grpId="0" animBg="1"/>
      <p:bldP spid="158752" grpId="0" build="p"/>
      <p:bldP spid="158752" grpId="1" build="allAtOnce"/>
      <p:bldP spid="158758" grpId="0" animBg="1"/>
      <p:bldP spid="158759" grpId="0"/>
      <p:bldP spid="123908" grpId="0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การตัดเกรดโดยอิงเกณฑ์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23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ไม่จำเป็นต้องมีทุกเกรด</a:t>
            </a:r>
          </a:p>
          <a:p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อาจจะกำหนดค่าคะแนน</a:t>
            </a:r>
            <a:r>
              <a:rPr lang="th-TH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ต่ำสุด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ของแต่ละเกรดไว้ก่อนก็ได้  แต่จะต้องแน่ใจว่าค่าคะแนนที่ได้มามีความตรงและความเที่ยง</a:t>
            </a:r>
            <a:endParaRPr lang="th-TH" sz="48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endParaRPr lang="th-TH" sz="4000" b="1" dirty="0" smtClean="0"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239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239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907" grpId="0" build="p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ข้อคำนึง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97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267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หากการกระจายของชุดคะแนนที่ได้มาไม่มีลักษณะ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normal distribution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คือมีการเบ้ของ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curve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จะทำให้อาจจะมีการกระจายของเกรดมากน้อยขึ้นกับความเบ้ </a:t>
            </a:r>
          </a:p>
          <a:p>
            <a:pPr>
              <a:lnSpc>
                <a:spcPct val="80000"/>
              </a:lnSpc>
              <a:buFontTx/>
              <a:buNone/>
            </a:pPr>
            <a:endParaRPr lang="th-TH" sz="4800" b="1" dirty="0" smtClean="0">
              <a:solidFill>
                <a:schemeClr val="bg1"/>
              </a:solidFill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97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5" grpId="0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60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Raw score - skew</a:t>
            </a:r>
            <a:endParaRPr lang="th-TH" sz="6000" b="1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6802" name="Line 3"/>
          <p:cNvSpPr>
            <a:spLocks noChangeShapeType="1"/>
          </p:cNvSpPr>
          <p:nvPr/>
        </p:nvSpPr>
        <p:spPr bwMode="auto">
          <a:xfrm>
            <a:off x="609600" y="4221163"/>
            <a:ext cx="36576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6803" name="Line 4"/>
          <p:cNvSpPr>
            <a:spLocks noChangeShapeType="1"/>
          </p:cNvSpPr>
          <p:nvPr/>
        </p:nvSpPr>
        <p:spPr bwMode="auto">
          <a:xfrm>
            <a:off x="4800600" y="4221163"/>
            <a:ext cx="3581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6804" name="Freeform 5"/>
          <p:cNvSpPr>
            <a:spLocks/>
          </p:cNvSpPr>
          <p:nvPr/>
        </p:nvSpPr>
        <p:spPr bwMode="auto">
          <a:xfrm>
            <a:off x="685800" y="3078163"/>
            <a:ext cx="2590800" cy="1143000"/>
          </a:xfrm>
          <a:custGeom>
            <a:avLst/>
            <a:gdLst>
              <a:gd name="T0" fmla="*/ 0 w 1632"/>
              <a:gd name="T1" fmla="*/ 1814512678 h 720"/>
              <a:gd name="T2" fmla="*/ 241935027 w 1632"/>
              <a:gd name="T3" fmla="*/ 1451609905 h 720"/>
              <a:gd name="T4" fmla="*/ 483870054 w 1632"/>
              <a:gd name="T5" fmla="*/ 604837493 h 720"/>
              <a:gd name="T6" fmla="*/ 725804981 w 1632"/>
              <a:gd name="T7" fmla="*/ 120967509 h 720"/>
              <a:gd name="T8" fmla="*/ 1088707571 w 1632"/>
              <a:gd name="T9" fmla="*/ 0 h 720"/>
              <a:gd name="T10" fmla="*/ 1451609963 w 1632"/>
              <a:gd name="T11" fmla="*/ 241935017 h 720"/>
              <a:gd name="T12" fmla="*/ 1814512751 w 1632"/>
              <a:gd name="T13" fmla="*/ 604837493 h 720"/>
              <a:gd name="T14" fmla="*/ 2147483647 w 1632"/>
              <a:gd name="T15" fmla="*/ 1088707528 h 720"/>
              <a:gd name="T16" fmla="*/ 2147483647 w 1632"/>
              <a:gd name="T17" fmla="*/ 1330642446 h 720"/>
              <a:gd name="T18" fmla="*/ 2147483647 w 1632"/>
              <a:gd name="T19" fmla="*/ 1572577364 h 720"/>
              <a:gd name="T20" fmla="*/ 2147483647 w 1632"/>
              <a:gd name="T21" fmla="*/ 1814512678 h 72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32"/>
              <a:gd name="T34" fmla="*/ 0 h 720"/>
              <a:gd name="T35" fmla="*/ 1632 w 1632"/>
              <a:gd name="T36" fmla="*/ 720 h 72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32" h="720">
                <a:moveTo>
                  <a:pt x="0" y="720"/>
                </a:moveTo>
                <a:lnTo>
                  <a:pt x="96" y="576"/>
                </a:lnTo>
                <a:lnTo>
                  <a:pt x="192" y="240"/>
                </a:lnTo>
                <a:lnTo>
                  <a:pt x="288" y="48"/>
                </a:lnTo>
                <a:lnTo>
                  <a:pt x="432" y="0"/>
                </a:lnTo>
                <a:lnTo>
                  <a:pt x="576" y="96"/>
                </a:lnTo>
                <a:lnTo>
                  <a:pt x="720" y="240"/>
                </a:lnTo>
                <a:lnTo>
                  <a:pt x="1008" y="432"/>
                </a:lnTo>
                <a:lnTo>
                  <a:pt x="1248" y="528"/>
                </a:lnTo>
                <a:lnTo>
                  <a:pt x="1440" y="624"/>
                </a:lnTo>
                <a:lnTo>
                  <a:pt x="1632" y="72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6805" name="Line 7"/>
          <p:cNvSpPr>
            <a:spLocks noChangeShapeType="1"/>
          </p:cNvSpPr>
          <p:nvPr/>
        </p:nvSpPr>
        <p:spPr bwMode="auto">
          <a:xfrm flipV="1">
            <a:off x="1905000" y="2773363"/>
            <a:ext cx="0" cy="1447800"/>
          </a:xfrm>
          <a:prstGeom prst="line">
            <a:avLst/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6806" name="Freeform 8"/>
          <p:cNvSpPr>
            <a:spLocks/>
          </p:cNvSpPr>
          <p:nvPr/>
        </p:nvSpPr>
        <p:spPr bwMode="auto">
          <a:xfrm>
            <a:off x="5105400" y="3065463"/>
            <a:ext cx="2819400" cy="1155700"/>
          </a:xfrm>
          <a:custGeom>
            <a:avLst/>
            <a:gdLst>
              <a:gd name="T0" fmla="*/ 0 w 1776"/>
              <a:gd name="T1" fmla="*/ 1834673928 h 728"/>
              <a:gd name="T2" fmla="*/ 483870065 w 1776"/>
              <a:gd name="T3" fmla="*/ 1592738613 h 728"/>
              <a:gd name="T4" fmla="*/ 1330642531 w 1776"/>
              <a:gd name="T5" fmla="*/ 1350803694 h 728"/>
              <a:gd name="T6" fmla="*/ 2147483647 w 1776"/>
              <a:gd name="T7" fmla="*/ 745966198 h 728"/>
              <a:gd name="T8" fmla="*/ 2147483647 w 1776"/>
              <a:gd name="T9" fmla="*/ 141128752 h 728"/>
              <a:gd name="T10" fmla="*/ 2147483647 w 1776"/>
              <a:gd name="T11" fmla="*/ 20161249 h 728"/>
              <a:gd name="T12" fmla="*/ 2147483647 w 1776"/>
              <a:gd name="T13" fmla="*/ 262096261 h 728"/>
              <a:gd name="T14" fmla="*/ 2147483647 w 1776"/>
              <a:gd name="T15" fmla="*/ 745966198 h 728"/>
              <a:gd name="T16" fmla="*/ 2147483647 w 1776"/>
              <a:gd name="T17" fmla="*/ 1229836234 h 728"/>
              <a:gd name="T18" fmla="*/ 2147483647 w 1776"/>
              <a:gd name="T19" fmla="*/ 1592738613 h 728"/>
              <a:gd name="T20" fmla="*/ 2147483647 w 1776"/>
              <a:gd name="T21" fmla="*/ 1834673928 h 7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76"/>
              <a:gd name="T34" fmla="*/ 0 h 728"/>
              <a:gd name="T35" fmla="*/ 1776 w 1776"/>
              <a:gd name="T36" fmla="*/ 728 h 7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76" h="728">
                <a:moveTo>
                  <a:pt x="0" y="728"/>
                </a:moveTo>
                <a:cubicBezTo>
                  <a:pt x="52" y="696"/>
                  <a:pt x="104" y="664"/>
                  <a:pt x="192" y="632"/>
                </a:cubicBezTo>
                <a:cubicBezTo>
                  <a:pt x="280" y="600"/>
                  <a:pt x="408" y="592"/>
                  <a:pt x="528" y="536"/>
                </a:cubicBezTo>
                <a:cubicBezTo>
                  <a:pt x="648" y="480"/>
                  <a:pt x="808" y="376"/>
                  <a:pt x="912" y="296"/>
                </a:cubicBezTo>
                <a:cubicBezTo>
                  <a:pt x="1016" y="216"/>
                  <a:pt x="1080" y="104"/>
                  <a:pt x="1152" y="56"/>
                </a:cubicBezTo>
                <a:cubicBezTo>
                  <a:pt x="1224" y="8"/>
                  <a:pt x="1296" y="0"/>
                  <a:pt x="1344" y="8"/>
                </a:cubicBezTo>
                <a:cubicBezTo>
                  <a:pt x="1392" y="16"/>
                  <a:pt x="1408" y="56"/>
                  <a:pt x="1440" y="104"/>
                </a:cubicBezTo>
                <a:cubicBezTo>
                  <a:pt x="1472" y="152"/>
                  <a:pt x="1504" y="232"/>
                  <a:pt x="1536" y="296"/>
                </a:cubicBezTo>
                <a:cubicBezTo>
                  <a:pt x="1568" y="360"/>
                  <a:pt x="1608" y="432"/>
                  <a:pt x="1632" y="488"/>
                </a:cubicBezTo>
                <a:cubicBezTo>
                  <a:pt x="1656" y="544"/>
                  <a:pt x="1656" y="592"/>
                  <a:pt x="1680" y="632"/>
                </a:cubicBezTo>
                <a:cubicBezTo>
                  <a:pt x="1704" y="672"/>
                  <a:pt x="1740" y="700"/>
                  <a:pt x="1776" y="728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6807" name="Line 9"/>
          <p:cNvSpPr>
            <a:spLocks noChangeShapeType="1"/>
          </p:cNvSpPr>
          <p:nvPr/>
        </p:nvSpPr>
        <p:spPr bwMode="auto">
          <a:xfrm flipV="1">
            <a:off x="6588125" y="2781300"/>
            <a:ext cx="0" cy="1447800"/>
          </a:xfrm>
          <a:prstGeom prst="line">
            <a:avLst/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6808" name="Text Box 16"/>
          <p:cNvSpPr txBox="1">
            <a:spLocks noChangeArrowheads="1"/>
          </p:cNvSpPr>
          <p:nvPr/>
        </p:nvSpPr>
        <p:spPr bwMode="auto">
          <a:xfrm>
            <a:off x="539750" y="4508500"/>
            <a:ext cx="3671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A  B+  B  C+  C  D+  D  F</a:t>
            </a:r>
          </a:p>
        </p:txBody>
      </p:sp>
      <p:sp>
        <p:nvSpPr>
          <p:cNvPr id="76809" name="Text Box 17"/>
          <p:cNvSpPr txBox="1">
            <a:spLocks noChangeArrowheads="1"/>
          </p:cNvSpPr>
          <p:nvPr/>
        </p:nvSpPr>
        <p:spPr bwMode="auto">
          <a:xfrm>
            <a:off x="4932363" y="4508500"/>
            <a:ext cx="36718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2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A  B+  B  C+  C  D+  D  F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ข้อคำนึง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211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267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หากการกระจายของชุดคะแนนที่ได้มาไม่มีลักษณะ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normal distribution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คือมีการเบ้ของ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curve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จะทำให้อาจจะมีการกระจายของเกรดมากน้อยขึ้นกับความเบ้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 ต้องอาศัย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judgements</a:t>
            </a:r>
            <a:r>
              <a:rPr lang="th-TH" sz="48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endParaRPr lang="th-TH" sz="4800" b="1" dirty="0" smtClean="0">
              <a:solidFill>
                <a:srgbClr val="FFFF00"/>
              </a:solidFill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1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7" grpId="0" build="p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6000" b="1" dirty="0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Judgements</a:t>
            </a:r>
            <a:endParaRPr lang="th-TH" sz="6000" b="1" dirty="0" smtClean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78850" name="Line 3"/>
          <p:cNvSpPr>
            <a:spLocks noChangeShapeType="1"/>
          </p:cNvSpPr>
          <p:nvPr/>
        </p:nvSpPr>
        <p:spPr bwMode="auto">
          <a:xfrm>
            <a:off x="609600" y="3352800"/>
            <a:ext cx="36576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8851" name="Line 4"/>
          <p:cNvSpPr>
            <a:spLocks noChangeShapeType="1"/>
          </p:cNvSpPr>
          <p:nvPr/>
        </p:nvSpPr>
        <p:spPr bwMode="auto">
          <a:xfrm>
            <a:off x="4800600" y="3352800"/>
            <a:ext cx="3581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8852" name="Freeform 5"/>
          <p:cNvSpPr>
            <a:spLocks/>
          </p:cNvSpPr>
          <p:nvPr/>
        </p:nvSpPr>
        <p:spPr bwMode="auto">
          <a:xfrm>
            <a:off x="685800" y="2209800"/>
            <a:ext cx="2590800" cy="1143000"/>
          </a:xfrm>
          <a:custGeom>
            <a:avLst/>
            <a:gdLst>
              <a:gd name="T0" fmla="*/ 0 w 1632"/>
              <a:gd name="T1" fmla="*/ 1814512678 h 720"/>
              <a:gd name="T2" fmla="*/ 241935027 w 1632"/>
              <a:gd name="T3" fmla="*/ 1451609905 h 720"/>
              <a:gd name="T4" fmla="*/ 483870054 w 1632"/>
              <a:gd name="T5" fmla="*/ 604837493 h 720"/>
              <a:gd name="T6" fmla="*/ 725804981 w 1632"/>
              <a:gd name="T7" fmla="*/ 120967509 h 720"/>
              <a:gd name="T8" fmla="*/ 1088707571 w 1632"/>
              <a:gd name="T9" fmla="*/ 0 h 720"/>
              <a:gd name="T10" fmla="*/ 1451609963 w 1632"/>
              <a:gd name="T11" fmla="*/ 241935017 h 720"/>
              <a:gd name="T12" fmla="*/ 1814512751 w 1632"/>
              <a:gd name="T13" fmla="*/ 604837493 h 720"/>
              <a:gd name="T14" fmla="*/ 2147483647 w 1632"/>
              <a:gd name="T15" fmla="*/ 1088707528 h 720"/>
              <a:gd name="T16" fmla="*/ 2147483647 w 1632"/>
              <a:gd name="T17" fmla="*/ 1330642446 h 720"/>
              <a:gd name="T18" fmla="*/ 2147483647 w 1632"/>
              <a:gd name="T19" fmla="*/ 1572577364 h 720"/>
              <a:gd name="T20" fmla="*/ 2147483647 w 1632"/>
              <a:gd name="T21" fmla="*/ 1814512678 h 72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32"/>
              <a:gd name="T34" fmla="*/ 0 h 720"/>
              <a:gd name="T35" fmla="*/ 1632 w 1632"/>
              <a:gd name="T36" fmla="*/ 720 h 72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32" h="720">
                <a:moveTo>
                  <a:pt x="0" y="720"/>
                </a:moveTo>
                <a:lnTo>
                  <a:pt x="96" y="576"/>
                </a:lnTo>
                <a:lnTo>
                  <a:pt x="192" y="240"/>
                </a:lnTo>
                <a:lnTo>
                  <a:pt x="288" y="48"/>
                </a:lnTo>
                <a:lnTo>
                  <a:pt x="432" y="0"/>
                </a:lnTo>
                <a:lnTo>
                  <a:pt x="576" y="96"/>
                </a:lnTo>
                <a:lnTo>
                  <a:pt x="720" y="240"/>
                </a:lnTo>
                <a:lnTo>
                  <a:pt x="1008" y="432"/>
                </a:lnTo>
                <a:lnTo>
                  <a:pt x="1248" y="528"/>
                </a:lnTo>
                <a:lnTo>
                  <a:pt x="1440" y="624"/>
                </a:lnTo>
                <a:lnTo>
                  <a:pt x="1632" y="72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8853" name="Text Box 6"/>
          <p:cNvSpPr txBox="1">
            <a:spLocks noChangeArrowheads="1"/>
          </p:cNvSpPr>
          <p:nvPr/>
        </p:nvSpPr>
        <p:spPr bwMode="auto">
          <a:xfrm>
            <a:off x="609600" y="35814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000">
                <a:solidFill>
                  <a:schemeClr val="bg1"/>
                </a:solidFill>
                <a:latin typeface="Arial" charset="0"/>
              </a:rPr>
              <a:t>A  B+  B  C+  C  D+  D  F</a:t>
            </a:r>
          </a:p>
        </p:txBody>
      </p:sp>
      <p:sp>
        <p:nvSpPr>
          <p:cNvPr id="78854" name="Line 7"/>
          <p:cNvSpPr>
            <a:spLocks noChangeShapeType="1"/>
          </p:cNvSpPr>
          <p:nvPr/>
        </p:nvSpPr>
        <p:spPr bwMode="auto">
          <a:xfrm flipV="1">
            <a:off x="1905000" y="1905000"/>
            <a:ext cx="0" cy="1447800"/>
          </a:xfrm>
          <a:prstGeom prst="line">
            <a:avLst/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8855" name="Freeform 8"/>
          <p:cNvSpPr>
            <a:spLocks/>
          </p:cNvSpPr>
          <p:nvPr/>
        </p:nvSpPr>
        <p:spPr bwMode="auto">
          <a:xfrm>
            <a:off x="5105400" y="2197100"/>
            <a:ext cx="2819400" cy="1155700"/>
          </a:xfrm>
          <a:custGeom>
            <a:avLst/>
            <a:gdLst>
              <a:gd name="T0" fmla="*/ 0 w 1776"/>
              <a:gd name="T1" fmla="*/ 1834673928 h 728"/>
              <a:gd name="T2" fmla="*/ 483870065 w 1776"/>
              <a:gd name="T3" fmla="*/ 1592738613 h 728"/>
              <a:gd name="T4" fmla="*/ 1330642531 w 1776"/>
              <a:gd name="T5" fmla="*/ 1350803694 h 728"/>
              <a:gd name="T6" fmla="*/ 2147483647 w 1776"/>
              <a:gd name="T7" fmla="*/ 745966198 h 728"/>
              <a:gd name="T8" fmla="*/ 2147483647 w 1776"/>
              <a:gd name="T9" fmla="*/ 141128752 h 728"/>
              <a:gd name="T10" fmla="*/ 2147483647 w 1776"/>
              <a:gd name="T11" fmla="*/ 20161249 h 728"/>
              <a:gd name="T12" fmla="*/ 2147483647 w 1776"/>
              <a:gd name="T13" fmla="*/ 262096261 h 728"/>
              <a:gd name="T14" fmla="*/ 2147483647 w 1776"/>
              <a:gd name="T15" fmla="*/ 745966198 h 728"/>
              <a:gd name="T16" fmla="*/ 2147483647 w 1776"/>
              <a:gd name="T17" fmla="*/ 1229836234 h 728"/>
              <a:gd name="T18" fmla="*/ 2147483647 w 1776"/>
              <a:gd name="T19" fmla="*/ 1592738613 h 728"/>
              <a:gd name="T20" fmla="*/ 2147483647 w 1776"/>
              <a:gd name="T21" fmla="*/ 1834673928 h 7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76"/>
              <a:gd name="T34" fmla="*/ 0 h 728"/>
              <a:gd name="T35" fmla="*/ 1776 w 1776"/>
              <a:gd name="T36" fmla="*/ 728 h 7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76" h="728">
                <a:moveTo>
                  <a:pt x="0" y="728"/>
                </a:moveTo>
                <a:cubicBezTo>
                  <a:pt x="52" y="696"/>
                  <a:pt x="104" y="664"/>
                  <a:pt x="192" y="632"/>
                </a:cubicBezTo>
                <a:cubicBezTo>
                  <a:pt x="280" y="600"/>
                  <a:pt x="408" y="592"/>
                  <a:pt x="528" y="536"/>
                </a:cubicBezTo>
                <a:cubicBezTo>
                  <a:pt x="648" y="480"/>
                  <a:pt x="808" y="376"/>
                  <a:pt x="912" y="296"/>
                </a:cubicBezTo>
                <a:cubicBezTo>
                  <a:pt x="1016" y="216"/>
                  <a:pt x="1080" y="104"/>
                  <a:pt x="1152" y="56"/>
                </a:cubicBezTo>
                <a:cubicBezTo>
                  <a:pt x="1224" y="8"/>
                  <a:pt x="1296" y="0"/>
                  <a:pt x="1344" y="8"/>
                </a:cubicBezTo>
                <a:cubicBezTo>
                  <a:pt x="1392" y="16"/>
                  <a:pt x="1408" y="56"/>
                  <a:pt x="1440" y="104"/>
                </a:cubicBezTo>
                <a:cubicBezTo>
                  <a:pt x="1472" y="152"/>
                  <a:pt x="1504" y="232"/>
                  <a:pt x="1536" y="296"/>
                </a:cubicBezTo>
                <a:cubicBezTo>
                  <a:pt x="1568" y="360"/>
                  <a:pt x="1608" y="432"/>
                  <a:pt x="1632" y="488"/>
                </a:cubicBezTo>
                <a:cubicBezTo>
                  <a:pt x="1656" y="544"/>
                  <a:pt x="1656" y="592"/>
                  <a:pt x="1680" y="632"/>
                </a:cubicBezTo>
                <a:cubicBezTo>
                  <a:pt x="1704" y="672"/>
                  <a:pt x="1740" y="700"/>
                  <a:pt x="1776" y="728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8856" name="Line 9"/>
          <p:cNvSpPr>
            <a:spLocks noChangeShapeType="1"/>
          </p:cNvSpPr>
          <p:nvPr/>
        </p:nvSpPr>
        <p:spPr bwMode="auto">
          <a:xfrm flipV="1">
            <a:off x="6553200" y="1905000"/>
            <a:ext cx="0" cy="1447800"/>
          </a:xfrm>
          <a:prstGeom prst="line">
            <a:avLst/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78857" name="Rectangle 10"/>
          <p:cNvSpPr>
            <a:spLocks noChangeArrowheads="1"/>
          </p:cNvSpPr>
          <p:nvPr/>
        </p:nvSpPr>
        <p:spPr bwMode="auto">
          <a:xfrm>
            <a:off x="5105400" y="3505200"/>
            <a:ext cx="300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th-TH" sz="2000">
                <a:solidFill>
                  <a:schemeClr val="bg1"/>
                </a:solidFill>
                <a:latin typeface="Arial" charset="0"/>
              </a:rPr>
              <a:t>A  B+  B  C+  C  D+  D  F</a:t>
            </a:r>
          </a:p>
        </p:txBody>
      </p:sp>
      <p:sp>
        <p:nvSpPr>
          <p:cNvPr id="222219" name="Text Box 11"/>
          <p:cNvSpPr txBox="1">
            <a:spLocks noChangeArrowheads="1"/>
          </p:cNvSpPr>
          <p:nvPr/>
        </p:nvSpPr>
        <p:spPr bwMode="auto">
          <a:xfrm>
            <a:off x="827088" y="4221163"/>
            <a:ext cx="3384550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นักเรียนเก่ง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สอนดี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ข้อสอบง่าย</a:t>
            </a:r>
            <a:endParaRPr lang="en-US" sz="40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222220" name="Text Box 12"/>
          <p:cNvSpPr txBox="1">
            <a:spLocks noChangeArrowheads="1"/>
          </p:cNvSpPr>
          <p:nvPr/>
        </p:nvSpPr>
        <p:spPr bwMode="auto">
          <a:xfrm>
            <a:off x="5292725" y="4221163"/>
            <a:ext cx="3240088" cy="207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นักเรียนอ่อน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สอนแย่</a:t>
            </a:r>
          </a:p>
          <a:p>
            <a:pPr eaLnBrk="0" hangingPunct="0">
              <a:lnSpc>
                <a:spcPct val="75000"/>
              </a:lnSpc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ข้อสอบยาก</a:t>
            </a:r>
            <a:endParaRPr lang="en-US" sz="40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2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22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22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22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222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22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19" grpId="0" build="p"/>
      <p:bldP spid="222220" grpId="0" build="p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ข้อคำนึง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22323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267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หากการกระจายของชุดคะแนนที่ได้มาไม่มีลักษณะ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normal distribution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คือมีการเบ้ของ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curve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จะทำให้อาจจะมีการกระจายของเกรดมากน้อยขึ้นกับความเบ้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 </a:t>
            </a:r>
            <a:r>
              <a:rPr lang="th-TH" sz="48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ต้องอาศัย </a:t>
            </a:r>
            <a:r>
              <a:rPr lang="en-US" sz="48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judgement</a:t>
            </a:r>
            <a:r>
              <a:rPr lang="th-TH" sz="48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- อาจเป็น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normalized T-score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แล้วจึงนำค่านั้นมาตัดเกรด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232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3235" grpId="0" build="p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UPC" pitchFamily="34" charset="-34"/>
              </a:rPr>
              <a:t>T-score</a:t>
            </a:r>
            <a:endParaRPr lang="th-TH" sz="6000" b="1" smtClean="0">
              <a:latin typeface="CordiaUPC" pitchFamily="34" charset="-34"/>
            </a:endParaRPr>
          </a:p>
        </p:txBody>
      </p:sp>
      <p:sp>
        <p:nvSpPr>
          <p:cNvPr id="2150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267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มี 2 ลักษณะ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1. </a:t>
            </a:r>
            <a:r>
              <a:rPr lang="en-US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Linear T-score </a:t>
            </a: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การแปลงคะแนนดิบเป็น </a:t>
            </a:r>
            <a:r>
              <a:rPr lang="en-US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standard score </a:t>
            </a: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ที่มีค่า </a:t>
            </a:r>
            <a:r>
              <a:rPr lang="en-US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mean = 50, SD = 10 </a:t>
            </a:r>
            <a:r>
              <a:rPr lang="th-TH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แต่การกระจายของคะแนนมีลักษณะเดิมของ </a:t>
            </a:r>
            <a:r>
              <a:rPr lang="en-US" sz="4800" b="1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raw score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2. Normalized T-score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</a:rPr>
              <a:t>ทำให้มีลักษณะของ 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</a:rPr>
              <a:t>normal distribution</a:t>
            </a:r>
            <a:endParaRPr lang="th-TH" sz="4800" b="1" smtClean="0">
              <a:solidFill>
                <a:schemeClr val="bg1"/>
              </a:solidFill>
              <a:latin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50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150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43" grpId="0" build="p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228600"/>
            <a:ext cx="7772400" cy="609600"/>
          </a:xfrm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smtClean="0">
                <a:solidFill>
                  <a:schemeClr val="bg1"/>
                </a:solidFill>
                <a:latin typeface="CordiaUPC" pitchFamily="34" charset="-34"/>
              </a:rPr>
              <a:t>Normalized T-score</a:t>
            </a:r>
            <a:endParaRPr lang="th-TH" sz="6000" b="1" smtClean="0">
              <a:latin typeface="CordiaUPC" pitchFamily="34" charset="-34"/>
            </a:endParaRPr>
          </a:p>
        </p:txBody>
      </p:sp>
      <p:pic>
        <p:nvPicPr>
          <p:cNvPr id="81922" name="Picture 1030" descr="normdis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1066800"/>
            <a:ext cx="7162800" cy="555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solidFill>
            <a:srgbClr val="0000FF"/>
          </a:solidFill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th-TH" sz="7200" b="1" dirty="0">
                <a:solidFill>
                  <a:schemeClr val="bg1"/>
                </a:solidFill>
                <a:latin typeface="CordiaUPC" pitchFamily="34" charset="-34"/>
              </a:rPr>
              <a:t>การประเมินผลนักศึกษา</a:t>
            </a:r>
            <a:endParaRPr lang="th-TH" sz="6000" b="1" dirty="0">
              <a:latin typeface="CordiaUPC" pitchFamily="34" charset="-34"/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62000" y="2209800"/>
            <a:ext cx="7696200" cy="3276600"/>
          </a:xfrm>
        </p:spPr>
        <p:txBody>
          <a:bodyPr/>
          <a:lstStyle/>
          <a:p>
            <a:pPr>
              <a:buFontTx/>
              <a:buChar char=" "/>
            </a:pPr>
            <a:r>
              <a:rPr lang="th-TH" sz="5400" b="1" dirty="0" err="1">
                <a:solidFill>
                  <a:schemeClr val="bg1"/>
                </a:solidFill>
                <a:latin typeface="CordiaUPC" pitchFamily="34" charset="-34"/>
              </a:rPr>
              <a:t>Evaluation</a:t>
            </a:r>
            <a:r>
              <a:rPr lang="th-TH" sz="5400" b="1" dirty="0">
                <a:solidFill>
                  <a:schemeClr val="bg1"/>
                </a:solidFill>
                <a:latin typeface="CordiaUPC" pitchFamily="34" charset="-34"/>
              </a:rPr>
              <a:t>			</a:t>
            </a:r>
          </a:p>
          <a:p>
            <a:pPr>
              <a:buFontTx/>
              <a:buChar char=" "/>
            </a:pPr>
            <a:r>
              <a:rPr lang="th-TH" sz="5400" b="1" dirty="0" err="1">
                <a:solidFill>
                  <a:schemeClr val="bg1"/>
                </a:solidFill>
                <a:latin typeface="CordiaUPC" pitchFamily="34" charset="-34"/>
              </a:rPr>
              <a:t>Measurement</a:t>
            </a:r>
            <a:r>
              <a:rPr lang="th-TH" sz="5400" b="1" dirty="0">
                <a:solidFill>
                  <a:schemeClr val="bg1"/>
                </a:solidFill>
                <a:latin typeface="CordiaUPC" pitchFamily="34" charset="-34"/>
              </a:rPr>
              <a:t>	</a:t>
            </a:r>
          </a:p>
          <a:p>
            <a:pPr>
              <a:buFontTx/>
              <a:buChar char=" "/>
            </a:pPr>
            <a:r>
              <a:rPr lang="th-TH" sz="5400" b="1" dirty="0" err="1">
                <a:solidFill>
                  <a:schemeClr val="bg1"/>
                </a:solidFill>
                <a:latin typeface="CordiaUPC" pitchFamily="34" charset="-34"/>
              </a:rPr>
              <a:t>Assessment</a:t>
            </a:r>
            <a:r>
              <a:rPr lang="th-TH" sz="5400" b="1" dirty="0">
                <a:solidFill>
                  <a:schemeClr val="bg1"/>
                </a:solidFill>
                <a:latin typeface="CordiaUPC" pitchFamily="34" charset="-34"/>
              </a:rPr>
              <a:t>	</a:t>
            </a:r>
          </a:p>
          <a:p>
            <a:pPr lvl="1">
              <a:buFontTx/>
              <a:buChar char=" "/>
            </a:pPr>
            <a:endParaRPr lang="th-TH" sz="5400" b="1" dirty="0">
              <a:solidFill>
                <a:schemeClr val="bg1"/>
              </a:solidFill>
              <a:latin typeface="CordiaUPC" pitchFamily="34" charset="-34"/>
            </a:endParaRPr>
          </a:p>
        </p:txBody>
      </p:sp>
      <p:sp>
        <p:nvSpPr>
          <p:cNvPr id="22533" name="Text Box 5"/>
          <p:cNvSpPr txBox="1">
            <a:spLocks noChangeArrowheads="1"/>
          </p:cNvSpPr>
          <p:nvPr/>
        </p:nvSpPr>
        <p:spPr bwMode="auto">
          <a:xfrm>
            <a:off x="4572000" y="2375193"/>
            <a:ext cx="35052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>
                <a:solidFill>
                  <a:schemeClr val="bg1"/>
                </a:solidFill>
                <a:latin typeface="CordiaUPC" pitchFamily="34" charset="-34"/>
              </a:rPr>
              <a:t>การประเมินผล</a:t>
            </a:r>
            <a:endParaRPr lang="th-TH" sz="3200" b="1" dirty="0">
              <a:latin typeface="CordiaUPC" pitchFamily="34" charset="-34"/>
            </a:endParaRPr>
          </a:p>
        </p:txBody>
      </p:sp>
      <p:sp>
        <p:nvSpPr>
          <p:cNvPr id="22536" name="Text Box 8"/>
          <p:cNvSpPr txBox="1">
            <a:spLocks noChangeArrowheads="1"/>
          </p:cNvSpPr>
          <p:nvPr/>
        </p:nvSpPr>
        <p:spPr bwMode="auto">
          <a:xfrm>
            <a:off x="4572000" y="3365793"/>
            <a:ext cx="3429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 dirty="0">
                <a:solidFill>
                  <a:schemeClr val="bg1"/>
                </a:solidFill>
                <a:latin typeface="CordiaUPC" pitchFamily="34" charset="-34"/>
              </a:rPr>
              <a:t>การวัดผล</a:t>
            </a:r>
            <a:endParaRPr lang="th-TH" sz="3200" b="1" dirty="0">
              <a:latin typeface="CordiaUPC" pitchFamily="34" charset="-34"/>
            </a:endParaRPr>
          </a:p>
        </p:txBody>
      </p:sp>
      <p:sp>
        <p:nvSpPr>
          <p:cNvPr id="22538" name="Text Box 10"/>
          <p:cNvSpPr txBox="1">
            <a:spLocks noChangeArrowheads="1"/>
          </p:cNvSpPr>
          <p:nvPr/>
        </p:nvSpPr>
        <p:spPr bwMode="auto">
          <a:xfrm>
            <a:off x="4572000" y="4356393"/>
            <a:ext cx="25908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3200" b="1">
                <a:solidFill>
                  <a:schemeClr val="bg1"/>
                </a:solidFill>
                <a:latin typeface="CordiaUPC" pitchFamily="34" charset="-34"/>
              </a:rPr>
              <a:t>การวัดผล</a:t>
            </a:r>
            <a:endParaRPr lang="th-TH" sz="3200" b="1">
              <a:latin typeface="CordiaUPC" pitchFamily="34" charset="-34"/>
            </a:endParaRPr>
          </a:p>
        </p:txBody>
      </p:sp>
      <p:sp>
        <p:nvSpPr>
          <p:cNvPr id="22539" name="Text Box 11"/>
          <p:cNvSpPr txBox="1">
            <a:spLocks noChangeArrowheads="1"/>
          </p:cNvSpPr>
          <p:nvPr/>
        </p:nvSpPr>
        <p:spPr bwMode="auto">
          <a:xfrm>
            <a:off x="1752600" y="5334000"/>
            <a:ext cx="67056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th-TH" sz="4800" b="1" dirty="0" err="1">
                <a:solidFill>
                  <a:schemeClr val="bg1"/>
                </a:solidFill>
                <a:latin typeface="CordiaUPC" pitchFamily="34" charset="-34"/>
              </a:rPr>
              <a:t>Measurement</a:t>
            </a:r>
            <a:r>
              <a:rPr lang="th-TH" sz="4800" b="1" dirty="0">
                <a:solidFill>
                  <a:schemeClr val="bg1"/>
                </a:solidFill>
                <a:latin typeface="CordiaUPC" pitchFamily="34" charset="-34"/>
              </a:rPr>
              <a:t> = </a:t>
            </a:r>
            <a:r>
              <a:rPr lang="th-TH" sz="4800" b="1" dirty="0" err="1">
                <a:solidFill>
                  <a:schemeClr val="bg1"/>
                </a:solidFill>
                <a:latin typeface="CordiaUPC" pitchFamily="34" charset="-34"/>
              </a:rPr>
              <a:t>Assessment</a:t>
            </a:r>
            <a:endParaRPr lang="th-TH" sz="4800" b="1" dirty="0">
              <a:solidFill>
                <a:schemeClr val="bg1"/>
              </a:solidFill>
              <a:latin typeface="CordiaUPC" pitchFamily="34" charset="-3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900" decel="100000" fill="hold"/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  <p:bldP spid="22533" grpId="0"/>
      <p:bldP spid="22536" grpId="0"/>
      <p:bldP spid="22538" grpId="0"/>
      <p:bldP spid="22539" grpId="0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ข้อคำนึง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82946" name="Line 1029"/>
          <p:cNvSpPr>
            <a:spLocks noChangeShapeType="1"/>
          </p:cNvSpPr>
          <p:nvPr/>
        </p:nvSpPr>
        <p:spPr bwMode="auto">
          <a:xfrm>
            <a:off x="609600" y="3352800"/>
            <a:ext cx="36576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2947" name="Line 1030"/>
          <p:cNvSpPr>
            <a:spLocks noChangeShapeType="1"/>
          </p:cNvSpPr>
          <p:nvPr/>
        </p:nvSpPr>
        <p:spPr bwMode="auto">
          <a:xfrm>
            <a:off x="4800600" y="3352800"/>
            <a:ext cx="3581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2948" name="Freeform 1032"/>
          <p:cNvSpPr>
            <a:spLocks/>
          </p:cNvSpPr>
          <p:nvPr/>
        </p:nvSpPr>
        <p:spPr bwMode="auto">
          <a:xfrm>
            <a:off x="685800" y="2209800"/>
            <a:ext cx="2590800" cy="1143000"/>
          </a:xfrm>
          <a:custGeom>
            <a:avLst/>
            <a:gdLst>
              <a:gd name="T0" fmla="*/ 0 w 1632"/>
              <a:gd name="T1" fmla="*/ 1814512678 h 720"/>
              <a:gd name="T2" fmla="*/ 241935027 w 1632"/>
              <a:gd name="T3" fmla="*/ 1451609905 h 720"/>
              <a:gd name="T4" fmla="*/ 483870054 w 1632"/>
              <a:gd name="T5" fmla="*/ 604837493 h 720"/>
              <a:gd name="T6" fmla="*/ 725804981 w 1632"/>
              <a:gd name="T7" fmla="*/ 120967509 h 720"/>
              <a:gd name="T8" fmla="*/ 1088707571 w 1632"/>
              <a:gd name="T9" fmla="*/ 0 h 720"/>
              <a:gd name="T10" fmla="*/ 1451609963 w 1632"/>
              <a:gd name="T11" fmla="*/ 241935017 h 720"/>
              <a:gd name="T12" fmla="*/ 1814512751 w 1632"/>
              <a:gd name="T13" fmla="*/ 604837493 h 720"/>
              <a:gd name="T14" fmla="*/ 2147483647 w 1632"/>
              <a:gd name="T15" fmla="*/ 1088707528 h 720"/>
              <a:gd name="T16" fmla="*/ 2147483647 w 1632"/>
              <a:gd name="T17" fmla="*/ 1330642446 h 720"/>
              <a:gd name="T18" fmla="*/ 2147483647 w 1632"/>
              <a:gd name="T19" fmla="*/ 1572577364 h 720"/>
              <a:gd name="T20" fmla="*/ 2147483647 w 1632"/>
              <a:gd name="T21" fmla="*/ 1814512678 h 720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632"/>
              <a:gd name="T34" fmla="*/ 0 h 720"/>
              <a:gd name="T35" fmla="*/ 1632 w 1632"/>
              <a:gd name="T36" fmla="*/ 720 h 720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632" h="720">
                <a:moveTo>
                  <a:pt x="0" y="720"/>
                </a:moveTo>
                <a:lnTo>
                  <a:pt x="96" y="576"/>
                </a:lnTo>
                <a:lnTo>
                  <a:pt x="192" y="240"/>
                </a:lnTo>
                <a:lnTo>
                  <a:pt x="288" y="48"/>
                </a:lnTo>
                <a:lnTo>
                  <a:pt x="432" y="0"/>
                </a:lnTo>
                <a:lnTo>
                  <a:pt x="576" y="96"/>
                </a:lnTo>
                <a:lnTo>
                  <a:pt x="720" y="240"/>
                </a:lnTo>
                <a:lnTo>
                  <a:pt x="1008" y="432"/>
                </a:lnTo>
                <a:lnTo>
                  <a:pt x="1248" y="528"/>
                </a:lnTo>
                <a:lnTo>
                  <a:pt x="1440" y="624"/>
                </a:lnTo>
                <a:lnTo>
                  <a:pt x="1632" y="72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2949" name="Text Box 1033"/>
          <p:cNvSpPr txBox="1">
            <a:spLocks noChangeArrowheads="1"/>
          </p:cNvSpPr>
          <p:nvPr/>
        </p:nvSpPr>
        <p:spPr bwMode="auto">
          <a:xfrm>
            <a:off x="609600" y="3581400"/>
            <a:ext cx="3657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000">
                <a:solidFill>
                  <a:schemeClr val="bg1"/>
                </a:solidFill>
                <a:latin typeface="Arial" charset="0"/>
              </a:rPr>
              <a:t>A  B+  B  C+  C  D+  D  F</a:t>
            </a:r>
          </a:p>
        </p:txBody>
      </p:sp>
      <p:sp>
        <p:nvSpPr>
          <p:cNvPr id="82950" name="Line 1034"/>
          <p:cNvSpPr>
            <a:spLocks noChangeShapeType="1"/>
          </p:cNvSpPr>
          <p:nvPr/>
        </p:nvSpPr>
        <p:spPr bwMode="auto">
          <a:xfrm flipV="1">
            <a:off x="1905000" y="1905000"/>
            <a:ext cx="0" cy="1447800"/>
          </a:xfrm>
          <a:prstGeom prst="line">
            <a:avLst/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2951" name="Freeform 1035"/>
          <p:cNvSpPr>
            <a:spLocks/>
          </p:cNvSpPr>
          <p:nvPr/>
        </p:nvSpPr>
        <p:spPr bwMode="auto">
          <a:xfrm>
            <a:off x="5105400" y="2197100"/>
            <a:ext cx="2819400" cy="1155700"/>
          </a:xfrm>
          <a:custGeom>
            <a:avLst/>
            <a:gdLst>
              <a:gd name="T0" fmla="*/ 0 w 1776"/>
              <a:gd name="T1" fmla="*/ 1834673928 h 728"/>
              <a:gd name="T2" fmla="*/ 483870065 w 1776"/>
              <a:gd name="T3" fmla="*/ 1592738613 h 728"/>
              <a:gd name="T4" fmla="*/ 1330642531 w 1776"/>
              <a:gd name="T5" fmla="*/ 1350803694 h 728"/>
              <a:gd name="T6" fmla="*/ 2147483647 w 1776"/>
              <a:gd name="T7" fmla="*/ 745966198 h 728"/>
              <a:gd name="T8" fmla="*/ 2147483647 w 1776"/>
              <a:gd name="T9" fmla="*/ 141128752 h 728"/>
              <a:gd name="T10" fmla="*/ 2147483647 w 1776"/>
              <a:gd name="T11" fmla="*/ 20161249 h 728"/>
              <a:gd name="T12" fmla="*/ 2147483647 w 1776"/>
              <a:gd name="T13" fmla="*/ 262096261 h 728"/>
              <a:gd name="T14" fmla="*/ 2147483647 w 1776"/>
              <a:gd name="T15" fmla="*/ 745966198 h 728"/>
              <a:gd name="T16" fmla="*/ 2147483647 w 1776"/>
              <a:gd name="T17" fmla="*/ 1229836234 h 728"/>
              <a:gd name="T18" fmla="*/ 2147483647 w 1776"/>
              <a:gd name="T19" fmla="*/ 1592738613 h 728"/>
              <a:gd name="T20" fmla="*/ 2147483647 w 1776"/>
              <a:gd name="T21" fmla="*/ 1834673928 h 72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1776"/>
              <a:gd name="T34" fmla="*/ 0 h 728"/>
              <a:gd name="T35" fmla="*/ 1776 w 1776"/>
              <a:gd name="T36" fmla="*/ 728 h 72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1776" h="728">
                <a:moveTo>
                  <a:pt x="0" y="728"/>
                </a:moveTo>
                <a:cubicBezTo>
                  <a:pt x="52" y="696"/>
                  <a:pt x="104" y="664"/>
                  <a:pt x="192" y="632"/>
                </a:cubicBezTo>
                <a:cubicBezTo>
                  <a:pt x="280" y="600"/>
                  <a:pt x="408" y="592"/>
                  <a:pt x="528" y="536"/>
                </a:cubicBezTo>
                <a:cubicBezTo>
                  <a:pt x="648" y="480"/>
                  <a:pt x="808" y="376"/>
                  <a:pt x="912" y="296"/>
                </a:cubicBezTo>
                <a:cubicBezTo>
                  <a:pt x="1016" y="216"/>
                  <a:pt x="1080" y="104"/>
                  <a:pt x="1152" y="56"/>
                </a:cubicBezTo>
                <a:cubicBezTo>
                  <a:pt x="1224" y="8"/>
                  <a:pt x="1296" y="0"/>
                  <a:pt x="1344" y="8"/>
                </a:cubicBezTo>
                <a:cubicBezTo>
                  <a:pt x="1392" y="16"/>
                  <a:pt x="1408" y="56"/>
                  <a:pt x="1440" y="104"/>
                </a:cubicBezTo>
                <a:cubicBezTo>
                  <a:pt x="1472" y="152"/>
                  <a:pt x="1504" y="232"/>
                  <a:pt x="1536" y="296"/>
                </a:cubicBezTo>
                <a:cubicBezTo>
                  <a:pt x="1568" y="360"/>
                  <a:pt x="1608" y="432"/>
                  <a:pt x="1632" y="488"/>
                </a:cubicBezTo>
                <a:cubicBezTo>
                  <a:pt x="1656" y="544"/>
                  <a:pt x="1656" y="592"/>
                  <a:pt x="1680" y="632"/>
                </a:cubicBezTo>
                <a:cubicBezTo>
                  <a:pt x="1704" y="672"/>
                  <a:pt x="1740" y="700"/>
                  <a:pt x="1776" y="728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2952" name="Line 1036"/>
          <p:cNvSpPr>
            <a:spLocks noChangeShapeType="1"/>
          </p:cNvSpPr>
          <p:nvPr/>
        </p:nvSpPr>
        <p:spPr bwMode="auto">
          <a:xfrm flipV="1">
            <a:off x="6553200" y="1905000"/>
            <a:ext cx="0" cy="1447800"/>
          </a:xfrm>
          <a:prstGeom prst="line">
            <a:avLst/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2953" name="Rectangle 1037"/>
          <p:cNvSpPr>
            <a:spLocks noChangeArrowheads="1"/>
          </p:cNvSpPr>
          <p:nvPr/>
        </p:nvSpPr>
        <p:spPr bwMode="auto">
          <a:xfrm>
            <a:off x="5105400" y="3505200"/>
            <a:ext cx="300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th-TH" sz="2000">
                <a:solidFill>
                  <a:schemeClr val="bg1"/>
                </a:solidFill>
                <a:latin typeface="Arial" charset="0"/>
              </a:rPr>
              <a:t>A  B+  B  C+  C  D+  D  F</a:t>
            </a:r>
          </a:p>
        </p:txBody>
      </p:sp>
      <p:sp>
        <p:nvSpPr>
          <p:cNvPr id="82954" name="Line 1039"/>
          <p:cNvSpPr>
            <a:spLocks noChangeShapeType="1"/>
          </p:cNvSpPr>
          <p:nvPr/>
        </p:nvSpPr>
        <p:spPr bwMode="auto">
          <a:xfrm>
            <a:off x="2362200" y="5791200"/>
            <a:ext cx="3733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2955" name="Freeform 1041"/>
          <p:cNvSpPr>
            <a:spLocks/>
          </p:cNvSpPr>
          <p:nvPr/>
        </p:nvSpPr>
        <p:spPr bwMode="auto">
          <a:xfrm>
            <a:off x="2438400" y="4699000"/>
            <a:ext cx="3657600" cy="1092200"/>
          </a:xfrm>
          <a:custGeom>
            <a:avLst/>
            <a:gdLst>
              <a:gd name="T0" fmla="*/ 0 w 2304"/>
              <a:gd name="T1" fmla="*/ 1733867678 h 688"/>
              <a:gd name="T2" fmla="*/ 483869993 w 2304"/>
              <a:gd name="T3" fmla="*/ 1612899825 h 688"/>
              <a:gd name="T4" fmla="*/ 967739987 w 2304"/>
              <a:gd name="T5" fmla="*/ 1249997453 h 688"/>
              <a:gd name="T6" fmla="*/ 1572577230 w 2304"/>
              <a:gd name="T7" fmla="*/ 766127427 h 688"/>
              <a:gd name="T8" fmla="*/ 2147483647 w 2304"/>
              <a:gd name="T9" fmla="*/ 282257499 h 688"/>
              <a:gd name="T10" fmla="*/ 2147483647 w 2304"/>
              <a:gd name="T11" fmla="*/ 40322498 h 688"/>
              <a:gd name="T12" fmla="*/ 2147483647 w 2304"/>
              <a:gd name="T13" fmla="*/ 40322498 h 688"/>
              <a:gd name="T14" fmla="*/ 2147483647 w 2304"/>
              <a:gd name="T15" fmla="*/ 282257499 h 688"/>
              <a:gd name="T16" fmla="*/ 2147483647 w 2304"/>
              <a:gd name="T17" fmla="*/ 645159969 h 688"/>
              <a:gd name="T18" fmla="*/ 2147483647 w 2304"/>
              <a:gd name="T19" fmla="*/ 1008062539 h 688"/>
              <a:gd name="T20" fmla="*/ 2147483647 w 2304"/>
              <a:gd name="T21" fmla="*/ 1370964910 h 688"/>
              <a:gd name="T22" fmla="*/ 2147483647 w 2304"/>
              <a:gd name="T23" fmla="*/ 1612899825 h 688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2304"/>
              <a:gd name="T37" fmla="*/ 0 h 688"/>
              <a:gd name="T38" fmla="*/ 2304 w 2304"/>
              <a:gd name="T39" fmla="*/ 688 h 688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2304" h="688">
                <a:moveTo>
                  <a:pt x="0" y="688"/>
                </a:moveTo>
                <a:cubicBezTo>
                  <a:pt x="64" y="680"/>
                  <a:pt x="128" y="672"/>
                  <a:pt x="192" y="640"/>
                </a:cubicBezTo>
                <a:cubicBezTo>
                  <a:pt x="256" y="608"/>
                  <a:pt x="312" y="552"/>
                  <a:pt x="384" y="496"/>
                </a:cubicBezTo>
                <a:cubicBezTo>
                  <a:pt x="456" y="440"/>
                  <a:pt x="536" y="368"/>
                  <a:pt x="624" y="304"/>
                </a:cubicBezTo>
                <a:cubicBezTo>
                  <a:pt x="712" y="240"/>
                  <a:pt x="832" y="160"/>
                  <a:pt x="912" y="112"/>
                </a:cubicBezTo>
                <a:cubicBezTo>
                  <a:pt x="992" y="64"/>
                  <a:pt x="1040" y="32"/>
                  <a:pt x="1104" y="16"/>
                </a:cubicBezTo>
                <a:cubicBezTo>
                  <a:pt x="1168" y="0"/>
                  <a:pt x="1224" y="0"/>
                  <a:pt x="1296" y="16"/>
                </a:cubicBezTo>
                <a:cubicBezTo>
                  <a:pt x="1368" y="32"/>
                  <a:pt x="1464" y="72"/>
                  <a:pt x="1536" y="112"/>
                </a:cubicBezTo>
                <a:cubicBezTo>
                  <a:pt x="1608" y="152"/>
                  <a:pt x="1656" y="208"/>
                  <a:pt x="1728" y="256"/>
                </a:cubicBezTo>
                <a:cubicBezTo>
                  <a:pt x="1800" y="304"/>
                  <a:pt x="1904" y="352"/>
                  <a:pt x="1968" y="400"/>
                </a:cubicBezTo>
                <a:cubicBezTo>
                  <a:pt x="2032" y="448"/>
                  <a:pt x="2056" y="504"/>
                  <a:pt x="2112" y="544"/>
                </a:cubicBezTo>
                <a:cubicBezTo>
                  <a:pt x="2168" y="584"/>
                  <a:pt x="2236" y="612"/>
                  <a:pt x="2304" y="640"/>
                </a:cubicBez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2956" name="Line 1042"/>
          <p:cNvSpPr>
            <a:spLocks noChangeShapeType="1"/>
          </p:cNvSpPr>
          <p:nvPr/>
        </p:nvSpPr>
        <p:spPr bwMode="auto">
          <a:xfrm flipV="1">
            <a:off x="4343400" y="4343400"/>
            <a:ext cx="0" cy="1447800"/>
          </a:xfrm>
          <a:prstGeom prst="line">
            <a:avLst/>
          </a:prstGeom>
          <a:noFill/>
          <a:ln w="28575">
            <a:solidFill>
              <a:schemeClr val="bg1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2957" name="Rectangle 1043"/>
          <p:cNvSpPr>
            <a:spLocks noChangeArrowheads="1"/>
          </p:cNvSpPr>
          <p:nvPr/>
        </p:nvSpPr>
        <p:spPr bwMode="auto">
          <a:xfrm>
            <a:off x="2819400" y="5943600"/>
            <a:ext cx="30067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th-TH" sz="2000">
                <a:solidFill>
                  <a:schemeClr val="bg1"/>
                </a:solidFill>
                <a:latin typeface="Arial" charset="0"/>
              </a:rPr>
              <a:t>A  B+  B  C+  C  D+  D  F</a:t>
            </a:r>
          </a:p>
        </p:txBody>
      </p:sp>
      <p:sp>
        <p:nvSpPr>
          <p:cNvPr id="82958" name="Text Box 1044"/>
          <p:cNvSpPr txBox="1">
            <a:spLocks noChangeArrowheads="1"/>
          </p:cNvSpPr>
          <p:nvPr/>
        </p:nvSpPr>
        <p:spPr bwMode="auto">
          <a:xfrm>
            <a:off x="6324600" y="4495800"/>
            <a:ext cx="2209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2800">
                <a:solidFill>
                  <a:schemeClr val="bg1"/>
                </a:solidFill>
                <a:latin typeface="Arial" charset="0"/>
              </a:rPr>
              <a:t>Normalized T-score</a:t>
            </a:r>
          </a:p>
        </p:txBody>
      </p:sp>
      <p:sp>
        <p:nvSpPr>
          <p:cNvPr id="213013" name="Text Box 1045"/>
          <p:cNvSpPr txBox="1">
            <a:spLocks noChangeArrowheads="1"/>
          </p:cNvSpPr>
          <p:nvPr/>
        </p:nvSpPr>
        <p:spPr bwMode="auto">
          <a:xfrm>
            <a:off x="684213" y="4365625"/>
            <a:ext cx="251936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ยุติธรรม </a:t>
            </a:r>
            <a:r>
              <a:rPr lang="en-US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?</a:t>
            </a:r>
          </a:p>
        </p:txBody>
      </p:sp>
      <p:sp>
        <p:nvSpPr>
          <p:cNvPr id="213014" name="Line 1046"/>
          <p:cNvSpPr>
            <a:spLocks noChangeShapeType="1"/>
          </p:cNvSpPr>
          <p:nvPr/>
        </p:nvSpPr>
        <p:spPr bwMode="auto">
          <a:xfrm>
            <a:off x="2627313" y="4221163"/>
            <a:ext cx="865187" cy="503237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13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3013" grpId="0"/>
      <p:bldP spid="213014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63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6000" b="1" smtClean="0">
                <a:solidFill>
                  <a:schemeClr val="bg1"/>
                </a:solidFill>
                <a:latin typeface="CordiaUPC" pitchFamily="34" charset="-34"/>
              </a:rPr>
              <a:t>Normalized </a:t>
            </a:r>
            <a:r>
              <a:rPr lang="th-TH" sz="6000" b="1" smtClean="0">
                <a:solidFill>
                  <a:schemeClr val="bg1"/>
                </a:solidFill>
                <a:latin typeface="CordiaUPC" pitchFamily="34" charset="-34"/>
              </a:rPr>
              <a:t>T-score</a:t>
            </a:r>
            <a:endParaRPr lang="th-TH" sz="6000" b="1" smtClean="0">
              <a:latin typeface="CordiaUPC" pitchFamily="34" charset="-34"/>
            </a:endParaRPr>
          </a:p>
        </p:txBody>
      </p:sp>
      <p:sp>
        <p:nvSpPr>
          <p:cNvPr id="325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267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การแปลง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 Linear T-score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หรือ 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raw score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เป็น 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normalized T-score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ใช้วิธีเดียวกัน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	ตามตัวอย่าง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5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256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5635" grpId="0" build="p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en-US" sz="6000" b="1" smtClean="0">
                <a:solidFill>
                  <a:schemeClr val="bg1"/>
                </a:solidFill>
                <a:latin typeface="CordiaUPC" pitchFamily="34" charset="-34"/>
              </a:rPr>
              <a:t>Normalized </a:t>
            </a:r>
            <a:r>
              <a:rPr lang="th-TH" sz="6000" b="1" smtClean="0">
                <a:solidFill>
                  <a:schemeClr val="bg1"/>
                </a:solidFill>
                <a:latin typeface="CordiaUPC" pitchFamily="34" charset="-34"/>
              </a:rPr>
              <a:t>T-score</a:t>
            </a:r>
            <a:endParaRPr lang="th-TH" sz="6000" b="1" smtClean="0">
              <a:latin typeface="CordiaUPC" pitchFamily="34" charset="-34"/>
            </a:endParaRPr>
          </a:p>
        </p:txBody>
      </p:sp>
      <p:sp>
        <p:nvSpPr>
          <p:cNvPr id="3276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1828800"/>
            <a:ext cx="7772400" cy="42672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การแปลง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 Linear T-score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หรือ 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raw score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เป็น 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normalized T-score </a:t>
            </a: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ใช้วิธีเดียวกัน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	ตามตัวอย่าง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th-TH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จากนั้นนำค่าที่ได้ไปตัดเกรด โดยวิธีเดียวกันกับ </a:t>
            </a:r>
            <a:r>
              <a:rPr lang="en-US" sz="4800" b="1" smtClean="0">
                <a:solidFill>
                  <a:schemeClr val="bg1"/>
                </a:solidFill>
                <a:latin typeface="CordiaUPC" pitchFamily="34" charset="-34"/>
                <a:cs typeface="CordiaUPC" pitchFamily="34" charset="-34"/>
              </a:rPr>
              <a:t>linear T-score</a:t>
            </a:r>
            <a:endParaRPr lang="th-TH" sz="4800" b="1" smtClean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276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683" grpId="0" build="p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21519" y="404664"/>
            <a:ext cx="7772400" cy="11430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การตัดเกรด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159747" name="Text Box 3"/>
          <p:cNvSpPr txBox="1">
            <a:spLocks noChangeArrowheads="1"/>
          </p:cNvSpPr>
          <p:nvPr/>
        </p:nvSpPr>
        <p:spPr bwMode="auto">
          <a:xfrm>
            <a:off x="539750" y="2276475"/>
            <a:ext cx="8135938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th-TH" sz="5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วิธีที่ 2</a:t>
            </a:r>
            <a:endParaRPr lang="en-US" sz="54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 algn="ctr" eaLnBrk="0" hangingPunct="0">
              <a:lnSpc>
                <a:spcPct val="75000"/>
              </a:lnSpc>
              <a:spcBef>
                <a:spcPct val="3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ตัดเกรดย่อยในแต่ละชุดคะแนนแล้วนำเกรดมาแปลงเป็นค่าคะแนน คูณด้วยน้ำหนัก แล้วจึงแปลงกลับเป็นเกรด</a:t>
            </a:r>
          </a:p>
          <a:p>
            <a:pPr algn="ctr" eaLnBrk="0" hangingPunct="0">
              <a:lnSpc>
                <a:spcPct val="75000"/>
              </a:lnSpc>
              <a:spcBef>
                <a:spcPct val="30000"/>
              </a:spcBef>
            </a:pP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(Grade aggregation)</a:t>
            </a:r>
            <a:endParaRPr lang="th-TH" sz="48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59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59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7" grpId="0" build="p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3820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การตัดเกรดโดยใช้ </a:t>
            </a:r>
            <a:r>
              <a:rPr lang="en-US" sz="54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grade aggregation</a:t>
            </a:r>
            <a:endParaRPr lang="th-TH" sz="54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88066" name="Text Box 3"/>
          <p:cNvSpPr txBox="1">
            <a:spLocks noChangeArrowheads="1"/>
          </p:cNvSpPr>
          <p:nvPr/>
        </p:nvSpPr>
        <p:spPr bwMode="auto">
          <a:xfrm>
            <a:off x="609600" y="1981200"/>
            <a:ext cx="7620000" cy="122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MCQ       MEQ       OSCE       Report       Practice</a:t>
            </a:r>
          </a:p>
          <a:p>
            <a:pPr eaLnBrk="0" hangingPunct="0">
              <a:lnSpc>
                <a:spcPct val="40000"/>
              </a:lnSpc>
              <a:spcBef>
                <a:spcPct val="50000"/>
              </a:spcBef>
            </a:pPr>
            <a:r>
              <a:rPr lang="th-TH" sz="36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30%        10%        10%          10%           40%</a:t>
            </a:r>
            <a:r>
              <a:rPr lang="th-TH" sz="3600" b="1">
                <a:latin typeface="Cordia New" pitchFamily="34" charset="-34"/>
                <a:cs typeface="Cordia New" pitchFamily="34" charset="-34"/>
              </a:rPr>
              <a:t>	    </a:t>
            </a:r>
          </a:p>
        </p:txBody>
      </p:sp>
      <p:sp>
        <p:nvSpPr>
          <p:cNvPr id="135172" name="Text Box 4"/>
          <p:cNvSpPr txBox="1">
            <a:spLocks noChangeArrowheads="1"/>
          </p:cNvSpPr>
          <p:nvPr/>
        </p:nvSpPr>
        <p:spPr bwMode="auto">
          <a:xfrm>
            <a:off x="457200" y="3429000"/>
            <a:ext cx="815340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th-TH" sz="4000" b="1">
                <a:latin typeface="CordiaUPC" pitchFamily="34" charset="-34"/>
              </a:rPr>
              <a:t>   </a:t>
            </a: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C+		C	    B             B+           A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 2.5		2	    3		   3.5		  4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x0.3	      x0.1	  x0.1           x0.1         x0.4</a:t>
            </a:r>
          </a:p>
          <a:p>
            <a:pPr eaLnBrk="0" hangingPunct="0">
              <a:lnSpc>
                <a:spcPct val="50000"/>
              </a:lnSpc>
              <a:spcBef>
                <a:spcPct val="50000"/>
              </a:spcBef>
            </a:pPr>
            <a:r>
              <a:rPr lang="th-TH" sz="40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0.75  +     0.2  +    0.3     +     0.35    +   1.6</a:t>
            </a:r>
            <a:r>
              <a:rPr lang="th-TH" sz="4000" b="1">
                <a:latin typeface="Cordia New" pitchFamily="34" charset="-34"/>
                <a:cs typeface="Cordia New" pitchFamily="34" charset="-34"/>
              </a:rPr>
              <a:t>     </a:t>
            </a:r>
          </a:p>
        </p:txBody>
      </p:sp>
      <p:sp>
        <p:nvSpPr>
          <p:cNvPr id="135173" name="Text Box 5"/>
          <p:cNvSpPr txBox="1">
            <a:spLocks noChangeArrowheads="1"/>
          </p:cNvSpPr>
          <p:nvPr/>
        </p:nvSpPr>
        <p:spPr bwMode="auto">
          <a:xfrm>
            <a:off x="2057400" y="5943600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>
                <a:solidFill>
                  <a:srgbClr val="66FF33"/>
                </a:solidFill>
                <a:latin typeface="Cordia New" pitchFamily="34" charset="-34"/>
                <a:cs typeface="Cordia New" pitchFamily="34" charset="-34"/>
              </a:rPr>
              <a:t>Final grade 3.2 </a:t>
            </a:r>
            <a:endParaRPr lang="th-TH" sz="4000" b="1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88069" name="Line 6"/>
          <p:cNvSpPr>
            <a:spLocks noChangeShapeType="1"/>
          </p:cNvSpPr>
          <p:nvPr/>
        </p:nvSpPr>
        <p:spPr bwMode="auto">
          <a:xfrm>
            <a:off x="381000" y="3200400"/>
            <a:ext cx="83058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8070" name="Line 7"/>
          <p:cNvSpPr>
            <a:spLocks noChangeShapeType="1"/>
          </p:cNvSpPr>
          <p:nvPr/>
        </p:nvSpPr>
        <p:spPr bwMode="auto">
          <a:xfrm>
            <a:off x="381000" y="1981200"/>
            <a:ext cx="82296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88071" name="Line 8"/>
          <p:cNvSpPr>
            <a:spLocks noChangeShapeType="1"/>
          </p:cNvSpPr>
          <p:nvPr/>
        </p:nvSpPr>
        <p:spPr bwMode="auto">
          <a:xfrm>
            <a:off x="457200" y="5867400"/>
            <a:ext cx="8153400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5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5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517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5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5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5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5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35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2" grpId="0" build="p" autoUpdateAnimBg="0"/>
      <p:bldP spid="135173" grpId="0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3820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การตัดเกรดโดยใช้ </a:t>
            </a:r>
            <a:r>
              <a:rPr lang="en-US" sz="5400" b="1" smtClean="0">
                <a:solidFill>
                  <a:schemeClr val="bg1"/>
                </a:solidFill>
                <a:latin typeface="CordiaUPC" pitchFamily="34" charset="-34"/>
              </a:rPr>
              <a:t>grade aggregation</a:t>
            </a:r>
            <a:endParaRPr lang="th-TH" sz="5400" b="1" smtClean="0">
              <a:latin typeface="CordiaUPC" pitchFamily="34" charset="-34"/>
            </a:endParaRPr>
          </a:p>
        </p:txBody>
      </p:sp>
      <p:sp>
        <p:nvSpPr>
          <p:cNvPr id="89090" name="Text Box 3"/>
          <p:cNvSpPr txBox="1">
            <a:spLocks noChangeArrowheads="1"/>
          </p:cNvSpPr>
          <p:nvPr/>
        </p:nvSpPr>
        <p:spPr bwMode="auto">
          <a:xfrm>
            <a:off x="457200" y="2057400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>
                <a:solidFill>
                  <a:srgbClr val="66FF33"/>
                </a:solidFill>
                <a:latin typeface="CordiaUPC" pitchFamily="34" charset="-34"/>
              </a:rPr>
              <a:t> </a:t>
            </a:r>
            <a:endParaRPr lang="th-TH" sz="4000" b="1">
              <a:latin typeface="CordiaUPC" pitchFamily="34" charset="-34"/>
            </a:endParaRPr>
          </a:p>
        </p:txBody>
      </p:sp>
      <p:sp>
        <p:nvSpPr>
          <p:cNvPr id="331780" name="Text Box 4"/>
          <p:cNvSpPr txBox="1">
            <a:spLocks noChangeArrowheads="1"/>
          </p:cNvSpPr>
          <p:nvPr/>
        </p:nvSpPr>
        <p:spPr bwMode="auto">
          <a:xfrm>
            <a:off x="611188" y="1844675"/>
            <a:ext cx="7993062" cy="4557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en-US" sz="4800" b="1">
                <a:solidFill>
                  <a:srgbClr val="FFFF00"/>
                </a:solidFill>
                <a:latin typeface="Cordia New" pitchFamily="34" charset="-34"/>
              </a:rPr>
              <a:t>Clinic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</a:rPr>
              <a:t>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มี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7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เกรด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A, B+, B, C+, C, D, F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ต้องได้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จึงจะผ่าน ค่าคะแนน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 = 2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ค่าระหว่าง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A - - C = 4 – 2 = 2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มี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5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เกรด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ช่วงคะแนนแต่ละเกรด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2/5 = 0.4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ค่าระหว่าง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D – F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2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มี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2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เกรด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ช่วงคะแนนแต่ละเกรด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2/2 = 1</a:t>
            </a:r>
          </a:p>
          <a:p>
            <a:pPr eaLnBrk="0" hangingPunct="0">
              <a:lnSpc>
                <a:spcPct val="80000"/>
              </a:lnSpc>
            </a:pPr>
            <a:endParaRPr lang="th-TH" sz="48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178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178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3178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3178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178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3178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1780" grpId="0" build="p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2802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3820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การตัดเกรดโดยใช้ </a:t>
            </a:r>
            <a:r>
              <a:rPr lang="en-US" sz="5400" b="1" smtClean="0">
                <a:solidFill>
                  <a:schemeClr val="bg1"/>
                </a:solidFill>
                <a:latin typeface="CordiaUPC" pitchFamily="34" charset="-34"/>
              </a:rPr>
              <a:t>grade aggregation</a:t>
            </a:r>
            <a:endParaRPr lang="th-TH" sz="5400" b="1" smtClean="0">
              <a:latin typeface="CordiaUPC" pitchFamily="34" charset="-34"/>
            </a:endParaRPr>
          </a:p>
        </p:txBody>
      </p:sp>
      <p:sp>
        <p:nvSpPr>
          <p:cNvPr id="90114" name="Text Box 3"/>
          <p:cNvSpPr txBox="1">
            <a:spLocks noChangeArrowheads="1"/>
          </p:cNvSpPr>
          <p:nvPr/>
        </p:nvSpPr>
        <p:spPr bwMode="auto">
          <a:xfrm>
            <a:off x="457200" y="2057400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>
                <a:solidFill>
                  <a:srgbClr val="66FF33"/>
                </a:solidFill>
                <a:latin typeface="CordiaUPC" pitchFamily="34" charset="-34"/>
              </a:rPr>
              <a:t> </a:t>
            </a:r>
            <a:endParaRPr lang="th-TH" sz="4000" b="1">
              <a:latin typeface="CordiaUPC" pitchFamily="34" charset="-34"/>
            </a:endParaRPr>
          </a:p>
        </p:txBody>
      </p:sp>
      <p:sp>
        <p:nvSpPr>
          <p:cNvPr id="332804" name="Text Box 4"/>
          <p:cNvSpPr txBox="1">
            <a:spLocks noChangeArrowheads="1"/>
          </p:cNvSpPr>
          <p:nvPr/>
        </p:nvSpPr>
        <p:spPr bwMode="auto">
          <a:xfrm>
            <a:off x="468313" y="1916113"/>
            <a:ext cx="8208962" cy="4630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en-US" sz="4800" b="1">
                <a:solidFill>
                  <a:srgbClr val="FFFF00"/>
                </a:solidFill>
                <a:latin typeface="Cordia New" pitchFamily="34" charset="-34"/>
              </a:rPr>
              <a:t>Preclinic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</a:rPr>
              <a:t>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มี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8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เกรด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A, B+, B, C+, C, D+,D, F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ต้องได้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จึงจะผ่าน ค่าคะแนน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 = 2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ค่าระหว่าง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A - C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เช่นเดียวกับ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Clinic</a:t>
            </a:r>
            <a:endParaRPr lang="th-TH" sz="4800" b="1">
              <a:solidFill>
                <a:schemeClr val="bg1"/>
              </a:solidFill>
              <a:latin typeface="Cordia New" pitchFamily="34" charset="-34"/>
              <a:cs typeface="Cordia New" pitchFamily="34" charset="-34"/>
            </a:endParaRP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ค่าระหว่าง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D+ - F = 2 – 0 = 2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มี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3 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เกรด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ช่วงคะแนนแต่ละเกรดที่ต่ำกว่า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</a:t>
            </a: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r>
              <a:rPr lang="th-TH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			    </a:t>
            </a:r>
            <a:r>
              <a:rPr lang="en-US" sz="48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= 2/3 = 0.67</a:t>
            </a:r>
          </a:p>
          <a:p>
            <a:pPr eaLnBrk="0" hangingPunct="0">
              <a:lnSpc>
                <a:spcPct val="80000"/>
              </a:lnSpc>
              <a:spcBef>
                <a:spcPct val="10000"/>
              </a:spcBef>
            </a:pPr>
            <a:endParaRPr lang="th-TH" sz="48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280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3280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3280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3280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3280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3280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2804" grpId="0" build="p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609600"/>
            <a:ext cx="83820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5400" b="1" smtClean="0">
                <a:solidFill>
                  <a:schemeClr val="bg1"/>
                </a:solidFill>
                <a:latin typeface="CordiaUPC" pitchFamily="34" charset="-34"/>
              </a:rPr>
              <a:t>การตัดเกรดโดยใช้ </a:t>
            </a:r>
            <a:r>
              <a:rPr lang="en-US" sz="5400" b="1" smtClean="0">
                <a:solidFill>
                  <a:schemeClr val="bg1"/>
                </a:solidFill>
                <a:latin typeface="CordiaUPC" pitchFamily="34" charset="-34"/>
              </a:rPr>
              <a:t>grade aggregation</a:t>
            </a:r>
            <a:endParaRPr lang="th-TH" sz="5400" b="1" smtClean="0">
              <a:latin typeface="CordiaUPC" pitchFamily="34" charset="-34"/>
            </a:endParaRPr>
          </a:p>
        </p:txBody>
      </p:sp>
      <p:sp>
        <p:nvSpPr>
          <p:cNvPr id="91138" name="Text Box 5"/>
          <p:cNvSpPr txBox="1">
            <a:spLocks noChangeArrowheads="1"/>
          </p:cNvSpPr>
          <p:nvPr/>
        </p:nvSpPr>
        <p:spPr bwMode="auto">
          <a:xfrm>
            <a:off x="457200" y="2057400"/>
            <a:ext cx="5334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000" b="1">
                <a:solidFill>
                  <a:srgbClr val="66FF33"/>
                </a:solidFill>
                <a:latin typeface="CordiaUPC" pitchFamily="34" charset="-34"/>
              </a:rPr>
              <a:t> </a:t>
            </a:r>
            <a:endParaRPr lang="th-TH" sz="4000" b="1">
              <a:latin typeface="CordiaUPC" pitchFamily="34" charset="-34"/>
            </a:endParaRPr>
          </a:p>
        </p:txBody>
      </p:sp>
      <p:sp>
        <p:nvSpPr>
          <p:cNvPr id="91139" name="Text Box 9"/>
          <p:cNvSpPr txBox="1">
            <a:spLocks noChangeArrowheads="1"/>
          </p:cNvSpPr>
          <p:nvPr/>
        </p:nvSpPr>
        <p:spPr bwMode="auto">
          <a:xfrm>
            <a:off x="539750" y="1844675"/>
            <a:ext cx="3733800" cy="340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A	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3.</a:t>
            </a:r>
            <a:r>
              <a:rPr lang="en-US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6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-- 4 </a:t>
            </a:r>
          </a:p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B+	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3.2</a:t>
            </a:r>
            <a:r>
              <a:rPr lang="en-US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-- &lt; 3.6</a:t>
            </a:r>
          </a:p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B	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2.8 -- &lt; 3.2</a:t>
            </a:r>
          </a:p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C+	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2.4 -- &lt; 2.8</a:t>
            </a:r>
          </a:p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	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2   -- &lt; 2.4</a:t>
            </a:r>
          </a:p>
          <a:p>
            <a:pPr eaLnBrk="0" hangingPunct="0">
              <a:lnSpc>
                <a:spcPct val="20000"/>
              </a:lnSpc>
              <a:spcBef>
                <a:spcPct val="50000"/>
              </a:spcBef>
            </a:pPr>
            <a:r>
              <a:rPr lang="th-TH" sz="4800">
                <a:latin typeface="Cordia New" pitchFamily="34" charset="-34"/>
              </a:rPr>
              <a:t>	</a:t>
            </a:r>
          </a:p>
        </p:txBody>
      </p:sp>
      <p:sp>
        <p:nvSpPr>
          <p:cNvPr id="91140" name="Text Box 10"/>
          <p:cNvSpPr txBox="1">
            <a:spLocks noChangeArrowheads="1"/>
          </p:cNvSpPr>
          <p:nvPr/>
        </p:nvSpPr>
        <p:spPr bwMode="auto">
          <a:xfrm>
            <a:off x="4800600" y="4724400"/>
            <a:ext cx="3886200" cy="1282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th-TH" sz="4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D	 </a:t>
            </a:r>
            <a:r>
              <a:rPr lang="th-TH" sz="4400" b="1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1 -- &lt; 2</a:t>
            </a:r>
          </a:p>
          <a:p>
            <a:pPr eaLnBrk="0" hangingPunct="0">
              <a:lnSpc>
                <a:spcPct val="0"/>
              </a:lnSpc>
              <a:spcBef>
                <a:spcPct val="50000"/>
              </a:spcBef>
            </a:pPr>
            <a:r>
              <a:rPr lang="th-TH" sz="4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F	 &lt; 1	</a:t>
            </a:r>
            <a:endParaRPr lang="th-TH" sz="4400" b="1">
              <a:latin typeface="Cordia New" pitchFamily="34" charset="-34"/>
              <a:cs typeface="Cordia New" pitchFamily="34" charset="-34"/>
            </a:endParaRPr>
          </a:p>
        </p:txBody>
      </p:sp>
      <p:sp>
        <p:nvSpPr>
          <p:cNvPr id="91141" name="Line 11"/>
          <p:cNvSpPr>
            <a:spLocks noChangeShapeType="1"/>
          </p:cNvSpPr>
          <p:nvPr/>
        </p:nvSpPr>
        <p:spPr bwMode="auto">
          <a:xfrm>
            <a:off x="381000" y="4724400"/>
            <a:ext cx="3671888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th-TH"/>
          </a:p>
        </p:txBody>
      </p:sp>
      <p:sp>
        <p:nvSpPr>
          <p:cNvPr id="199689" name="Line 9"/>
          <p:cNvSpPr>
            <a:spLocks noChangeShapeType="1"/>
          </p:cNvSpPr>
          <p:nvPr/>
        </p:nvSpPr>
        <p:spPr bwMode="auto">
          <a:xfrm>
            <a:off x="4572000" y="4724400"/>
            <a:ext cx="3959225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</p:spPr>
        <p:txBody>
          <a:bodyPr/>
          <a:lstStyle/>
          <a:p>
            <a:endParaRPr lang="th-TH"/>
          </a:p>
        </p:txBody>
      </p:sp>
      <p:sp>
        <p:nvSpPr>
          <p:cNvPr id="91143" name="Text Box 10"/>
          <p:cNvSpPr txBox="1">
            <a:spLocks noChangeArrowheads="1"/>
          </p:cNvSpPr>
          <p:nvPr/>
        </p:nvSpPr>
        <p:spPr bwMode="auto">
          <a:xfrm>
            <a:off x="4800600" y="1828800"/>
            <a:ext cx="4114800" cy="344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A	 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3.</a:t>
            </a:r>
            <a:r>
              <a:rPr lang="en-US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6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-- 4 </a:t>
            </a:r>
          </a:p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B+	 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3.2</a:t>
            </a:r>
            <a:r>
              <a:rPr lang="en-US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-- &lt; 3.6</a:t>
            </a:r>
          </a:p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B	 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2.8 -- &lt; 3.2</a:t>
            </a:r>
          </a:p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C+	 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2.4 -- &lt; 2.8</a:t>
            </a:r>
          </a:p>
          <a:p>
            <a:pPr eaLnBrk="0" hangingPunct="0">
              <a:lnSpc>
                <a:spcPct val="80000"/>
              </a:lnSpc>
            </a:pP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C	 </a:t>
            </a:r>
            <a:r>
              <a:rPr lang="th-TH" sz="4400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2   -- &lt; 2.4</a:t>
            </a:r>
          </a:p>
          <a:p>
            <a:pPr eaLnBrk="0" hangingPunct="0">
              <a:spcBef>
                <a:spcPct val="50000"/>
              </a:spcBef>
            </a:pPr>
            <a:endParaRPr lang="th-TH" sz="2800"/>
          </a:p>
        </p:txBody>
      </p:sp>
      <p:sp>
        <p:nvSpPr>
          <p:cNvPr id="91144" name="Text Box 12"/>
          <p:cNvSpPr txBox="1">
            <a:spLocks noChangeArrowheads="1"/>
          </p:cNvSpPr>
          <p:nvPr/>
        </p:nvSpPr>
        <p:spPr bwMode="auto">
          <a:xfrm>
            <a:off x="533400" y="4800600"/>
            <a:ext cx="4038600" cy="1751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80000"/>
              </a:lnSpc>
            </a:pPr>
            <a:r>
              <a:rPr lang="th-TH" sz="4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D+	</a:t>
            </a:r>
            <a:r>
              <a:rPr lang="th-TH" sz="4400" b="1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1.33 -- &lt; 2</a:t>
            </a:r>
          </a:p>
          <a:p>
            <a:pPr eaLnBrk="0" hangingPunct="0">
              <a:lnSpc>
                <a:spcPct val="80000"/>
              </a:lnSpc>
            </a:pPr>
            <a:r>
              <a:rPr lang="th-TH" sz="4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D	</a:t>
            </a:r>
            <a:r>
              <a:rPr lang="th-TH" sz="4400" b="1" u="sng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&gt;</a:t>
            </a:r>
            <a:r>
              <a:rPr lang="th-TH" sz="4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 0.66 -- &lt; 1.33</a:t>
            </a:r>
          </a:p>
          <a:p>
            <a:pPr eaLnBrk="0" hangingPunct="0">
              <a:lnSpc>
                <a:spcPct val="80000"/>
              </a:lnSpc>
            </a:pPr>
            <a:r>
              <a:rPr lang="th-TH" sz="4400" b="1">
                <a:solidFill>
                  <a:schemeClr val="bg1"/>
                </a:solidFill>
                <a:latin typeface="Cordia New" pitchFamily="34" charset="-34"/>
              </a:rPr>
              <a:t>F	</a:t>
            </a:r>
            <a:r>
              <a:rPr lang="th-TH" sz="4400" b="1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&lt; 1	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9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9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8382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ข้อพิจารณาในการตัดเกรด</a:t>
            </a:r>
            <a:endParaRPr lang="th-TH" sz="6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2162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ปริญญาเดียวกัน 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ควรตัดเกรดร่วมกัน</a:t>
            </a:r>
          </a:p>
          <a:p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ไม่จำเป็นต้องมีทุกเกรด </a:t>
            </a:r>
            <a:r>
              <a:rPr lang="en-US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A, B+,B,……F</a:t>
            </a:r>
          </a:p>
          <a:p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ตัดอิงเกณฑ์ หรือ อิงกลุ่ม</a:t>
            </a:r>
          </a:p>
          <a:p>
            <a:r>
              <a:rPr lang="th-TH" sz="4800" b="1" dirty="0" err="1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ความคลาด</a:t>
            </a:r>
            <a:r>
              <a:rPr lang="th-TH" sz="4800" b="1" dirty="0" smtClean="0">
                <a:solidFill>
                  <a:schemeClr val="bg1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เคลื่อนของค่าคะแนนที่ได้</a:t>
            </a:r>
            <a:endParaRPr lang="th-TH" sz="48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  <p:sp>
        <p:nvSpPr>
          <p:cNvPr id="92163" name="Text Box 4"/>
          <p:cNvSpPr txBox="1">
            <a:spLocks noChangeArrowheads="1"/>
          </p:cNvSpPr>
          <p:nvPr/>
        </p:nvSpPr>
        <p:spPr bwMode="auto">
          <a:xfrm>
            <a:off x="685800" y="5562600"/>
            <a:ext cx="845820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sz="60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*</a:t>
            </a:r>
            <a:r>
              <a:rPr lang="th-TH" sz="6000" b="1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ต้องมีความยุติธรรม อธิบายได้</a:t>
            </a:r>
            <a:endParaRPr lang="th-TH" sz="6000" b="1"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609600"/>
            <a:ext cx="7772400" cy="947738"/>
          </a:xfr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solidFill>
              <a:schemeClr val="bg1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6000" b="1" dirty="0" smtClean="0">
                <a:solidFill>
                  <a:schemeClr val="bg1"/>
                </a:solidFill>
                <a:latin typeface="CordiaUPC" pitchFamily="34" charset="-34"/>
                <a:cs typeface="Cordia New" pitchFamily="34" charset="-34"/>
              </a:rPr>
              <a:t>การตัดเกรด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750" y="2209800"/>
            <a:ext cx="8135938" cy="3886200"/>
          </a:xfrm>
        </p:spPr>
        <p:txBody>
          <a:bodyPr/>
          <a:lstStyle/>
          <a:p>
            <a:pPr>
              <a:buFontTx/>
              <a:buChar char=" "/>
            </a:pPr>
            <a:r>
              <a:rPr lang="th-TH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การตัดเกรด เป็นขั้นตอนสุดท้ายของการประเมินผลการเรียน การสอน</a:t>
            </a:r>
          </a:p>
          <a:p>
            <a:pPr>
              <a:buFontTx/>
              <a:buChar char=" "/>
            </a:pPr>
            <a:r>
              <a:rPr lang="en-US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ประเมินการเรียนรู้ของ</a:t>
            </a:r>
            <a:r>
              <a:rPr lang="th-TH" sz="5000" b="1" dirty="0" smtClean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นักเรียน</a:t>
            </a:r>
          </a:p>
          <a:p>
            <a:pPr>
              <a:buFontTx/>
              <a:buChar char=" "/>
            </a:pPr>
            <a:r>
              <a:rPr lang="en-US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- </a:t>
            </a:r>
            <a:r>
              <a:rPr lang="th-TH" sz="5000" b="1" dirty="0" smtClean="0">
                <a:solidFill>
                  <a:schemeClr val="bg1"/>
                </a:solidFill>
                <a:latin typeface="Cordia New" pitchFamily="34" charset="-34"/>
                <a:cs typeface="Cordia New" pitchFamily="34" charset="-34"/>
              </a:rPr>
              <a:t>ประเมินการสอนของ</a:t>
            </a:r>
            <a:r>
              <a:rPr lang="th-TH" sz="5000" b="1" dirty="0" smtClean="0">
                <a:solidFill>
                  <a:srgbClr val="FFFF00"/>
                </a:solidFill>
                <a:latin typeface="Cordia New" pitchFamily="34" charset="-34"/>
                <a:cs typeface="Cordia New" pitchFamily="34" charset="-34"/>
              </a:rPr>
              <a:t>ครูผู้สอน</a:t>
            </a:r>
          </a:p>
          <a:p>
            <a:pPr>
              <a:buFontTx/>
              <a:buChar char=" "/>
            </a:pPr>
            <a:endParaRPr lang="th-TH" sz="5400" b="1" dirty="0" smtClean="0">
              <a:solidFill>
                <a:schemeClr val="bg1"/>
              </a:solidFill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 build="p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2362200"/>
            <a:ext cx="7772400" cy="1447800"/>
          </a:xfrm>
          <a:gradFill rotWithShape="0">
            <a:gsLst>
              <a:gs pos="0">
                <a:srgbClr val="0000FF"/>
              </a:gs>
              <a:gs pos="100000">
                <a:srgbClr val="0000FF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solidFill>
              <a:srgbClr val="00FFFF"/>
            </a:solidFill>
          </a:ln>
          <a:effectLst>
            <a:outerShdw dist="107763" dir="2700000" algn="ctr" rotWithShape="0">
              <a:srgbClr val="0000FF"/>
            </a:outerShdw>
          </a:effectLst>
        </p:spPr>
        <p:txBody>
          <a:bodyPr/>
          <a:lstStyle/>
          <a:p>
            <a:pPr>
              <a:defRPr/>
            </a:pPr>
            <a:r>
              <a:rPr lang="th-TH" sz="10000" b="1" dirty="0" smtClean="0">
                <a:solidFill>
                  <a:srgbClr val="FFFF00"/>
                </a:solidFill>
                <a:latin typeface="Cordia New" panose="020B0304020202020204" pitchFamily="34" charset="-34"/>
                <a:cs typeface="Cordia New" panose="020B0304020202020204" pitchFamily="34" charset="-34"/>
              </a:rPr>
              <a:t>ขอบคุณค่ะ</a:t>
            </a:r>
            <a:endParaRPr lang="th-TH" sz="10000" b="1" dirty="0" smtClean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ngsana New"/>
        <a:ea typeface=""/>
        <a:cs typeface=""/>
      </a:majorFont>
      <a:minorFont>
        <a:latin typeface="Angsana New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/>
            <a:cs typeface="Tahoma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ngsana New"/>
            <a:cs typeface="Tahoma" pitchFamily="34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Office\Templates\Blank Presentation.pot</Template>
  <TotalTime>2746</TotalTime>
  <Words>2430</Words>
  <Application>Microsoft Office PowerPoint</Application>
  <PresentationFormat>On-screen Show (4:3)</PresentationFormat>
  <Paragraphs>495</Paragraphs>
  <Slides>90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90</vt:i4>
      </vt:variant>
    </vt:vector>
  </HeadingPairs>
  <TitlesOfParts>
    <vt:vector size="101" baseType="lpstr">
      <vt:lpstr>Angsana New</vt:lpstr>
      <vt:lpstr>Arial</vt:lpstr>
      <vt:lpstr>Calibri</vt:lpstr>
      <vt:lpstr>Comic Sans MS</vt:lpstr>
      <vt:lpstr>Cordia New</vt:lpstr>
      <vt:lpstr>CordiaUPC</vt:lpstr>
      <vt:lpstr>Symbol</vt:lpstr>
      <vt:lpstr>Tahoma</vt:lpstr>
      <vt:lpstr>Times New Roman</vt:lpstr>
      <vt:lpstr>Blank Presentation</vt:lpstr>
      <vt:lpstr>ชุดรูปแบบของ Office</vt:lpstr>
      <vt:lpstr>PowerPoint Presentation</vt:lpstr>
      <vt:lpstr>PowerPoint Presentation</vt:lpstr>
      <vt:lpstr>หน้าที่ของครู</vt:lpstr>
      <vt:lpstr>การประเมินผลนักศึกษา</vt:lpstr>
      <vt:lpstr>การประเมินผลนักศึกษา</vt:lpstr>
      <vt:lpstr>การประเมินผลนักศึกษา</vt:lpstr>
      <vt:lpstr>การประเมินผลนักศึกษา</vt:lpstr>
      <vt:lpstr>การประเมินผลนักศึกษา</vt:lpstr>
      <vt:lpstr>การตัดเกรด</vt:lpstr>
      <vt:lpstr>การตัดเกรด</vt:lpstr>
      <vt:lpstr>PowerPoint Presentation</vt:lpstr>
      <vt:lpstr>ข้อคำนึงในการตัดเกรด</vt:lpstr>
      <vt:lpstr>PowerPoint Presentation</vt:lpstr>
      <vt:lpstr>ประเมินผลอย่างไร</vt:lpstr>
      <vt:lpstr>การวิเคราะห์เครื่องมือวัดผล</vt:lpstr>
      <vt:lpstr>คุณสมบัติของข้อสอบที่ดี</vt:lpstr>
      <vt:lpstr>คุณสมบัติของข้อสอบที่ดี</vt:lpstr>
      <vt:lpstr>คุณลักษณะของแบบทดสอบ</vt:lpstr>
      <vt:lpstr>คุณลักษณะของแบบทดสอบ</vt:lpstr>
      <vt:lpstr>คุณลักษณะของแบบทดสอบ</vt:lpstr>
      <vt:lpstr>Table of specification</vt:lpstr>
      <vt:lpstr>Table of specification</vt:lpstr>
      <vt:lpstr>Table of specification</vt:lpstr>
      <vt:lpstr>PowerPoint Presentation</vt:lpstr>
      <vt:lpstr>ข้อคำนึงในการตัดเกรด</vt:lpstr>
      <vt:lpstr>PowerPoint Presentation</vt:lpstr>
      <vt:lpstr>PowerPoint Presentation</vt:lpstr>
      <vt:lpstr>MCQ</vt:lpstr>
      <vt:lpstr>MCQ</vt:lpstr>
      <vt:lpstr>MEQ or OSCE</vt:lpstr>
      <vt:lpstr>Reliability</vt:lpstr>
      <vt:lpstr>Standard error of measurement (SEM) ความคลาดเคลื่อนของมาตรฐานการวัด </vt:lpstr>
      <vt:lpstr>Standard error of measurement</vt:lpstr>
      <vt:lpstr>Standard error of measurement</vt:lpstr>
      <vt:lpstr>Standard error of measurement</vt:lpstr>
      <vt:lpstr>การตัดสินได้-ตก</vt:lpstr>
      <vt:lpstr>การตัดสินได้-ตก</vt:lpstr>
      <vt:lpstr>ข้อคำนึงในการตัดเกรด</vt:lpstr>
      <vt:lpstr>การวัดทางการศึกษา/ค่าคะแนน</vt:lpstr>
      <vt:lpstr>ข้อคำนึงในการตัดเกรด</vt:lpstr>
      <vt:lpstr>เกณฑ์การตัดสินผล</vt:lpstr>
      <vt:lpstr>ข้อด้อยของแต่ละวิธีการตัดสิน</vt:lpstr>
      <vt:lpstr>ข้อคำนึงในการตัดเกรด</vt:lpstr>
      <vt:lpstr>การตัดสินเกรด</vt:lpstr>
      <vt:lpstr>นักศึกษาแต่ละชั้นปีควรสอบตกกี่เปอร์เซ็นต์  </vt:lpstr>
      <vt:lpstr>การตัดเกรด</vt:lpstr>
      <vt:lpstr>การตัดเกรด</vt:lpstr>
      <vt:lpstr>คะแนนสอบของนักศึกษาแพทย์</vt:lpstr>
      <vt:lpstr>ผลรวมของคะแนนแต่ละชุด</vt:lpstr>
      <vt:lpstr>ผลรวมของคะแนนแต่ละชุด</vt:lpstr>
      <vt:lpstr>การกระจายของคะแนนสอบแต่ละชุด</vt:lpstr>
      <vt:lpstr>ผลรวมของคะแนนแต่ละชุด</vt:lpstr>
      <vt:lpstr>ผลรวมของคะแนนแต่ละชุด</vt:lpstr>
      <vt:lpstr>วิธีการหาค่า standard score</vt:lpstr>
      <vt:lpstr>วิธีการหาค่า standard score</vt:lpstr>
      <vt:lpstr>วิธีการหาค่า standard score</vt:lpstr>
      <vt:lpstr>PowerPoint Presentation</vt:lpstr>
      <vt:lpstr>วิธีการหาค่า standard score</vt:lpstr>
      <vt:lpstr>PowerPoint Presentation</vt:lpstr>
      <vt:lpstr>วิธีการหาค่า standard score</vt:lpstr>
      <vt:lpstr>การตัดเกรดนักศึกษาทั้งชั้น</vt:lpstr>
      <vt:lpstr>การตัดเกรดนักศึกษาทั้งชั้น</vt:lpstr>
      <vt:lpstr>การตัดเกรดนักศึกษาทั้งชั้น</vt:lpstr>
      <vt:lpstr>การให้เกรดโดยใช้ พิสัย (range)</vt:lpstr>
      <vt:lpstr>PowerPoint Presentation</vt:lpstr>
      <vt:lpstr>การตัดสินได้/ตก </vt:lpstr>
      <vt:lpstr>MCQ</vt:lpstr>
      <vt:lpstr>MEQ or other exam</vt:lpstr>
      <vt:lpstr>การตัดเกรดโดยอิงเกณฑ์</vt:lpstr>
      <vt:lpstr>การตัดเกรดโดยอิงเกณฑ์</vt:lpstr>
      <vt:lpstr>PowerPoint Presentation</vt:lpstr>
      <vt:lpstr>การตัดเกรดโดยอิงเกณฑ์</vt:lpstr>
      <vt:lpstr>ข้อคำนึง</vt:lpstr>
      <vt:lpstr>Raw score - skew</vt:lpstr>
      <vt:lpstr>ข้อคำนึง</vt:lpstr>
      <vt:lpstr>Judgements</vt:lpstr>
      <vt:lpstr>ข้อคำนึง</vt:lpstr>
      <vt:lpstr>T-score</vt:lpstr>
      <vt:lpstr>Normalized T-score</vt:lpstr>
      <vt:lpstr>ข้อคำนึง</vt:lpstr>
      <vt:lpstr>Normalized T-score</vt:lpstr>
      <vt:lpstr>PowerPoint Presentation</vt:lpstr>
      <vt:lpstr>Normalized T-score</vt:lpstr>
      <vt:lpstr>การตัดเกรด</vt:lpstr>
      <vt:lpstr>การตัดเกรดโดยใช้ grade aggregation</vt:lpstr>
      <vt:lpstr>การตัดเกรดโดยใช้ grade aggregation</vt:lpstr>
      <vt:lpstr>การตัดเกรดโดยใช้ grade aggregation</vt:lpstr>
      <vt:lpstr>การตัดเกรดโดยใช้ grade aggregation</vt:lpstr>
      <vt:lpstr>ข้อพิจารณาในการตัดเกรด</vt:lpstr>
      <vt:lpstr>ขอบคุณค่ะ</vt:lpstr>
    </vt:vector>
  </TitlesOfParts>
  <Company>Khon Kaen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Faculty of Medicine</dc:creator>
  <cp:lastModifiedBy>Windows User</cp:lastModifiedBy>
  <cp:revision>177</cp:revision>
  <dcterms:created xsi:type="dcterms:W3CDTF">2002-09-24T09:41:54Z</dcterms:created>
  <dcterms:modified xsi:type="dcterms:W3CDTF">2019-08-02T04:46:06Z</dcterms:modified>
</cp:coreProperties>
</file>