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87" r:id="rId4"/>
    <p:sldId id="273" r:id="rId5"/>
    <p:sldId id="257" r:id="rId6"/>
    <p:sldId id="261" r:id="rId7"/>
    <p:sldId id="282" r:id="rId8"/>
    <p:sldId id="275" r:id="rId9"/>
    <p:sldId id="274" r:id="rId10"/>
    <p:sldId id="276" r:id="rId11"/>
    <p:sldId id="277" r:id="rId12"/>
    <p:sldId id="278" r:id="rId13"/>
    <p:sldId id="279" r:id="rId14"/>
    <p:sldId id="280" r:id="rId15"/>
    <p:sldId id="281" r:id="rId16"/>
    <p:sldId id="258" r:id="rId17"/>
    <p:sldId id="259" r:id="rId18"/>
    <p:sldId id="260" r:id="rId19"/>
    <p:sldId id="262" r:id="rId20"/>
    <p:sldId id="263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83" r:id="rId29"/>
    <p:sldId id="272" r:id="rId30"/>
    <p:sldId id="284" r:id="rId31"/>
    <p:sldId id="285" r:id="rId32"/>
    <p:sldId id="286" r:id="rId3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5987" autoAdjust="0"/>
    <p:restoredTop sz="94660"/>
  </p:normalViewPr>
  <p:slideViewPr>
    <p:cSldViewPr snapToGrid="0">
      <p:cViewPr varScale="1">
        <p:scale>
          <a:sx n="80" d="100"/>
          <a:sy n="80" d="100"/>
        </p:scale>
        <p:origin x="10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192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92322-3EC3-47A0-8ABD-D4CC9BF384A3}" type="datetimeFigureOut">
              <a:rPr lang="en-US" smtClean="0"/>
              <a:t>6/21/2019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2135B-030F-4C75-B516-E9EFE6E0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4941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92322-3EC3-47A0-8ABD-D4CC9BF384A3}" type="datetimeFigureOut">
              <a:rPr lang="en-US" smtClean="0"/>
              <a:t>6/21/2019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2135B-030F-4C75-B516-E9EFE6E0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164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92322-3EC3-47A0-8ABD-D4CC9BF384A3}" type="datetimeFigureOut">
              <a:rPr lang="en-US" smtClean="0"/>
              <a:t>6/21/2019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2135B-030F-4C75-B516-E9EFE6E0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13583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4CBDF34-07EA-4CA5-B18F-ED581C6AD2E6}" type="slidenum">
              <a:rPr lang="en-US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7093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D7CE573A-52C8-4EA7-8CE8-685F21F53F1F}" type="slidenum">
              <a:rPr lang="en-US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565935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EE47AFA4-A807-4267-A726-B62BD60E28BE}" type="slidenum">
              <a:rPr lang="en-US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8411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2534C91-34ED-4DCE-8F31-3F90FBC69642}" type="slidenum">
              <a:rPr lang="en-US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3087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B82464F1-C3B5-4DB5-BC8D-AA8575B26C48}" type="slidenum">
              <a:rPr lang="en-US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67926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243E42D9-B2B8-4FE0-8E93-1B0523E82D1A}" type="slidenum">
              <a:rPr lang="en-US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40149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4F5A4A74-8832-462F-8D9F-DA0794E6A5F6}" type="slidenum">
              <a:rPr lang="en-US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1542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F2480A9-3993-44D3-AAD6-4DB1B003982D}" type="slidenum">
              <a:rPr lang="en-US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353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92322-3EC3-47A0-8ABD-D4CC9BF384A3}" type="datetimeFigureOut">
              <a:rPr lang="en-US" smtClean="0"/>
              <a:t>6/21/2019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2135B-030F-4C75-B516-E9EFE6E0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2906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53A05622-6458-41DB-8C9E-A2A68B4CE934}" type="slidenum">
              <a:rPr lang="en-US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65062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7F07F96B-D39E-4A8C-84A5-6977C3D30B19}" type="slidenum">
              <a:rPr lang="en-US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31662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A949DF52-45DF-4D7E-B525-573EE5C2AA30}" type="slidenum">
              <a:rPr lang="en-US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3572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92322-3EC3-47A0-8ABD-D4CC9BF384A3}" type="datetimeFigureOut">
              <a:rPr lang="en-US" smtClean="0"/>
              <a:t>6/21/2019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2135B-030F-4C75-B516-E9EFE6E0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74855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92322-3EC3-47A0-8ABD-D4CC9BF384A3}" type="datetimeFigureOut">
              <a:rPr lang="en-US" smtClean="0"/>
              <a:t>6/21/2019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2135B-030F-4C75-B516-E9EFE6E0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824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92322-3EC3-47A0-8ABD-D4CC9BF384A3}" type="datetimeFigureOut">
              <a:rPr lang="en-US" smtClean="0"/>
              <a:t>6/21/2019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2135B-030F-4C75-B516-E9EFE6E0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6892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92322-3EC3-47A0-8ABD-D4CC9BF384A3}" type="datetimeFigureOut">
              <a:rPr lang="en-US" smtClean="0"/>
              <a:t>6/21/2019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2135B-030F-4C75-B516-E9EFE6E0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221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92322-3EC3-47A0-8ABD-D4CC9BF384A3}" type="datetimeFigureOut">
              <a:rPr lang="en-US" smtClean="0"/>
              <a:t>6/21/2019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2135B-030F-4C75-B516-E9EFE6E0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18422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92322-3EC3-47A0-8ABD-D4CC9BF384A3}" type="datetimeFigureOut">
              <a:rPr lang="en-US" smtClean="0"/>
              <a:t>6/21/2019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2135B-030F-4C75-B516-E9EFE6E0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781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092322-3EC3-47A0-8ABD-D4CC9BF384A3}" type="datetimeFigureOut">
              <a:rPr lang="en-US" smtClean="0"/>
              <a:t>6/21/2019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32135B-030F-4C75-B516-E9EFE6E0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6011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092322-3EC3-47A0-8ABD-D4CC9BF384A3}" type="datetimeFigureOut">
              <a:rPr lang="en-US" smtClean="0"/>
              <a:t>6/21/2019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32135B-030F-4C75-B516-E9EFE6E060D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3961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2F002F"/>
            </a:gs>
            <a:gs pos="100000">
              <a:srgbClr val="660066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3E607C66-2184-4D0D-8DF9-F0F614492F0E}" type="slidenum">
              <a:rPr lang="en-US" altLang="en-US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7596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anose="02020603050405020304" pitchFamily="18" charset="-34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anose="02020603050405020304" pitchFamily="18" charset="-34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anose="02020603050405020304" pitchFamily="18" charset="-34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anose="02020603050405020304" pitchFamily="18" charset="-34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anose="02020603050405020304" pitchFamily="18" charset="-34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anose="02020603050405020304" pitchFamily="18" charset="-34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anose="02020603050405020304" pitchFamily="18" charset="-34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 panose="02020603050405020304" pitchFamily="18" charset="-34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42839" y="764554"/>
            <a:ext cx="10296939" cy="1223272"/>
          </a:xfrm>
        </p:spPr>
        <p:txBody>
          <a:bodyPr>
            <a:noAutofit/>
          </a:bodyPr>
          <a:lstStyle/>
          <a:p>
            <a:r>
              <a:rPr lang="th-TH" sz="80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มาตรฐานการอุดมศึกษา </a:t>
            </a:r>
            <a:r>
              <a:rPr lang="en-US" sz="80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2561</a:t>
            </a:r>
            <a:endParaRPr lang="en-US" sz="8000" b="1" dirty="0"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723172"/>
            <a:ext cx="9144000" cy="165576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th-TH" sz="44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ศ.พญ.จามรี ธีรตกุลพิศาล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en-US" sz="44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20 </a:t>
            </a:r>
            <a:r>
              <a:rPr lang="th-TH" sz="44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มีนาคม </a:t>
            </a:r>
            <a:r>
              <a:rPr lang="en-US" sz="44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2562</a:t>
            </a:r>
            <a:endParaRPr lang="en-US" sz="4400" b="1" dirty="0"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9262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" y="0"/>
            <a:ext cx="121470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773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99" y="95693"/>
            <a:ext cx="12136949" cy="6507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7627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3312" y="110867"/>
            <a:ext cx="12206261" cy="6470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268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708" y="0"/>
            <a:ext cx="11648432" cy="68520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793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7805" y="0"/>
            <a:ext cx="95277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7068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4439" y="76965"/>
            <a:ext cx="9729217" cy="6708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74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679" y="0"/>
            <a:ext cx="9862185" cy="679933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520440" y="1115568"/>
            <a:ext cx="4636008" cy="4114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401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3584" y="0"/>
            <a:ext cx="9836086" cy="6796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63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9344" y="154594"/>
            <a:ext cx="9503473" cy="6615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305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42862"/>
            <a:ext cx="9906000" cy="677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15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487362"/>
          </a:xfrm>
          <a:ln>
            <a:solidFill>
              <a:schemeClr val="bg1"/>
            </a:solidFill>
          </a:ln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b="1" dirty="0" smtClean="0">
                <a:solidFill>
                  <a:schemeClr val="bg1"/>
                </a:solidFill>
                <a:latin typeface="Comic Sans MS" pitchFamily="66" charset="0"/>
              </a:rPr>
              <a:t>Curriculum development</a:t>
            </a:r>
            <a:endParaRPr lang="en-US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10243" name="TextBox 3"/>
          <p:cNvSpPr txBox="1">
            <a:spLocks noChangeArrowheads="1"/>
          </p:cNvSpPr>
          <p:nvPr/>
        </p:nvSpPr>
        <p:spPr bwMode="auto">
          <a:xfrm>
            <a:off x="5257800" y="1219201"/>
            <a:ext cx="2971800" cy="461963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400" b="1">
                <a:solidFill>
                  <a:srgbClr val="000000"/>
                </a:solidFill>
                <a:latin typeface="Comic Sans MS" panose="030F0702030302020204" pitchFamily="66" charset="0"/>
              </a:rPr>
              <a:t>Set GOALS</a:t>
            </a:r>
          </a:p>
        </p:txBody>
      </p:sp>
      <p:sp>
        <p:nvSpPr>
          <p:cNvPr id="10244" name="TextBox 4"/>
          <p:cNvSpPr txBox="1">
            <a:spLocks noChangeArrowheads="1"/>
          </p:cNvSpPr>
          <p:nvPr/>
        </p:nvSpPr>
        <p:spPr bwMode="auto">
          <a:xfrm>
            <a:off x="435935" y="1066801"/>
            <a:ext cx="4288465" cy="2308324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400" b="1" dirty="0" smtClean="0">
                <a:solidFill>
                  <a:srgbClr val="FFFFFF"/>
                </a:solidFill>
                <a:latin typeface="Comic Sans MS" panose="030F0702030302020204" pitchFamily="66" charset="0"/>
              </a:rPr>
              <a:t>Input: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400" b="1" dirty="0" smtClean="0">
                <a:solidFill>
                  <a:srgbClr val="FFFFFF"/>
                </a:solidFill>
                <a:latin typeface="Comic Sans MS" panose="030F0702030302020204" pitchFamily="66" charset="0"/>
              </a:rPr>
              <a:t>Analysis </a:t>
            </a:r>
            <a:r>
              <a:rPr lang="en-US" altLang="en-US" sz="2400" b="1" dirty="0">
                <a:solidFill>
                  <a:srgbClr val="FFFFFF"/>
                </a:solidFill>
                <a:latin typeface="Comic Sans MS" panose="030F0702030302020204" pitchFamily="66" charset="0"/>
              </a:rPr>
              <a:t>of health </a:t>
            </a:r>
            <a:r>
              <a:rPr lang="en-US" altLang="en-US" sz="2400" b="1" dirty="0" smtClean="0">
                <a:solidFill>
                  <a:srgbClr val="FFFFFF"/>
                </a:solidFill>
                <a:latin typeface="Comic Sans MS" panose="030F0702030302020204" pitchFamily="66" charset="0"/>
              </a:rPr>
              <a:t>problems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400" b="1" dirty="0" smtClean="0">
                <a:solidFill>
                  <a:srgbClr val="FFFFFF"/>
                </a:solidFill>
                <a:latin typeface="Comic Sans MS" panose="030F0702030302020204" pitchFamily="66" charset="0"/>
              </a:rPr>
              <a:t>National policy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400" b="1" dirty="0" smtClean="0">
                <a:solidFill>
                  <a:srgbClr val="FFFFFF"/>
                </a:solidFill>
                <a:latin typeface="Comic Sans MS" panose="030F0702030302020204" pitchFamily="66" charset="0"/>
              </a:rPr>
              <a:t>Faculty core competency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400" b="1" dirty="0" smtClean="0">
                <a:solidFill>
                  <a:srgbClr val="FFFFFF"/>
                </a:solidFill>
                <a:latin typeface="Comic Sans MS" panose="030F0702030302020204" pitchFamily="66" charset="0"/>
              </a:rPr>
              <a:t>Stakeholder requirement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400" b="1" dirty="0" smtClean="0">
                <a:solidFill>
                  <a:srgbClr val="FFFFFF"/>
                </a:solidFill>
                <a:latin typeface="Comic Sans MS" panose="030F0702030302020204" pitchFamily="66" charset="0"/>
              </a:rPr>
              <a:t>Etc.</a:t>
            </a:r>
            <a:endParaRPr lang="en-US" altLang="en-US" sz="2400" b="1" dirty="0">
              <a:solidFill>
                <a:srgbClr val="FFFFFF"/>
              </a:solidFill>
              <a:latin typeface="Comic Sans MS" panose="030F0702030302020204" pitchFamily="66" charset="0"/>
            </a:endParaRPr>
          </a:p>
        </p:txBody>
      </p:sp>
      <p:sp>
        <p:nvSpPr>
          <p:cNvPr id="10245" name="TextBox 5"/>
          <p:cNvSpPr txBox="1">
            <a:spLocks noChangeArrowheads="1"/>
          </p:cNvSpPr>
          <p:nvPr/>
        </p:nvSpPr>
        <p:spPr bwMode="auto">
          <a:xfrm>
            <a:off x="5029200" y="2057400"/>
            <a:ext cx="3505200" cy="120015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400" b="1">
                <a:solidFill>
                  <a:srgbClr val="FFFFFF"/>
                </a:solidFill>
                <a:latin typeface="Comic Sans MS" panose="030F0702030302020204" pitchFamily="66" charset="0"/>
              </a:rPr>
              <a:t>Determine Education/learning Objectives</a:t>
            </a:r>
          </a:p>
        </p:txBody>
      </p:sp>
      <p:sp>
        <p:nvSpPr>
          <p:cNvPr id="10246" name="TextBox 6"/>
          <p:cNvSpPr txBox="1">
            <a:spLocks noChangeArrowheads="1"/>
          </p:cNvSpPr>
          <p:nvPr/>
        </p:nvSpPr>
        <p:spPr bwMode="auto">
          <a:xfrm>
            <a:off x="2667000" y="3657601"/>
            <a:ext cx="3124200" cy="8302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400" b="1">
                <a:solidFill>
                  <a:srgbClr val="FFFFFF"/>
                </a:solidFill>
                <a:latin typeface="Comic Sans MS" panose="030F0702030302020204" pitchFamily="66" charset="0"/>
              </a:rPr>
              <a:t>Set learning experience</a:t>
            </a:r>
          </a:p>
        </p:txBody>
      </p:sp>
      <p:sp>
        <p:nvSpPr>
          <p:cNvPr id="10247" name="TextBox 7"/>
          <p:cNvSpPr txBox="1">
            <a:spLocks noChangeArrowheads="1"/>
          </p:cNvSpPr>
          <p:nvPr/>
        </p:nvSpPr>
        <p:spPr bwMode="auto">
          <a:xfrm>
            <a:off x="6324600" y="3665538"/>
            <a:ext cx="3505200" cy="8302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400" b="1">
                <a:solidFill>
                  <a:srgbClr val="FFFFFF"/>
                </a:solidFill>
                <a:latin typeface="Comic Sans MS" panose="030F0702030302020204" pitchFamily="66" charset="0"/>
              </a:rPr>
              <a:t>Select evaluation method</a:t>
            </a:r>
          </a:p>
        </p:txBody>
      </p:sp>
      <p:sp>
        <p:nvSpPr>
          <p:cNvPr id="10248" name="TextBox 8"/>
          <p:cNvSpPr txBox="1">
            <a:spLocks noChangeArrowheads="1"/>
          </p:cNvSpPr>
          <p:nvPr/>
        </p:nvSpPr>
        <p:spPr bwMode="auto">
          <a:xfrm>
            <a:off x="2543176" y="4648201"/>
            <a:ext cx="3248025" cy="8302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400" b="1">
                <a:solidFill>
                  <a:srgbClr val="FFFFFF"/>
                </a:solidFill>
                <a:latin typeface="Comic Sans MS" panose="030F0702030302020204" pitchFamily="66" charset="0"/>
              </a:rPr>
              <a:t>Topics, learning methods, etc</a:t>
            </a:r>
          </a:p>
        </p:txBody>
      </p:sp>
      <p:sp>
        <p:nvSpPr>
          <p:cNvPr id="10249" name="TextBox 9"/>
          <p:cNvSpPr txBox="1">
            <a:spLocks noChangeArrowheads="1"/>
          </p:cNvSpPr>
          <p:nvPr/>
        </p:nvSpPr>
        <p:spPr bwMode="auto">
          <a:xfrm>
            <a:off x="6245226" y="4648201"/>
            <a:ext cx="3584575" cy="830263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400" b="1">
                <a:solidFill>
                  <a:srgbClr val="FFFFFF"/>
                </a:solidFill>
                <a:latin typeface="Comic Sans MS" panose="030F0702030302020204" pitchFamily="66" charset="0"/>
              </a:rPr>
              <a:t>Written exam, skill, portfolio, etc</a:t>
            </a:r>
          </a:p>
        </p:txBody>
      </p:sp>
      <p:sp>
        <p:nvSpPr>
          <p:cNvPr id="10250" name="TextBox 10"/>
          <p:cNvSpPr txBox="1">
            <a:spLocks noChangeArrowheads="1"/>
          </p:cNvSpPr>
          <p:nvPr/>
        </p:nvSpPr>
        <p:spPr bwMode="auto">
          <a:xfrm>
            <a:off x="4876800" y="6015038"/>
            <a:ext cx="2743200" cy="46196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ngsana New" panose="02020603050405020304" pitchFamily="18" charset="-34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ngsana New" panose="02020603050405020304" pitchFamily="18" charset="-34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ngsana New" panose="02020603050405020304" pitchFamily="18" charset="-34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ngsana New" panose="02020603050405020304" pitchFamily="18" charset="-34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sz="2400" b="1">
                <a:solidFill>
                  <a:srgbClr val="FFFFFF"/>
                </a:solidFill>
                <a:latin typeface="Comic Sans MS" panose="030F0702030302020204" pitchFamily="66" charset="0"/>
              </a:rPr>
              <a:t>Course evaluation</a:t>
            </a:r>
          </a:p>
        </p:txBody>
      </p:sp>
      <p:cxnSp>
        <p:nvCxnSpPr>
          <p:cNvPr id="19" name="ลูกศรเชื่อมต่อแบบตรง 18"/>
          <p:cNvCxnSpPr>
            <a:stCxn id="10246" idx="3"/>
            <a:endCxn id="10247" idx="1"/>
          </p:cNvCxnSpPr>
          <p:nvPr/>
        </p:nvCxnSpPr>
        <p:spPr>
          <a:xfrm>
            <a:off x="5791200" y="4073525"/>
            <a:ext cx="533400" cy="6350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ลูกศรขวา 21"/>
          <p:cNvSpPr/>
          <p:nvPr/>
        </p:nvSpPr>
        <p:spPr>
          <a:xfrm>
            <a:off x="4724400" y="1371600"/>
            <a:ext cx="533400" cy="76200"/>
          </a:xfrm>
          <a:prstGeom prst="right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  <a:latin typeface="Angsana New"/>
            </a:endParaRPr>
          </a:p>
        </p:txBody>
      </p:sp>
      <p:sp>
        <p:nvSpPr>
          <p:cNvPr id="23" name="ลูกศรลง 22"/>
          <p:cNvSpPr/>
          <p:nvPr/>
        </p:nvSpPr>
        <p:spPr>
          <a:xfrm>
            <a:off x="6705600" y="1676400"/>
            <a:ext cx="76200" cy="381000"/>
          </a:xfrm>
          <a:prstGeom prst="downArrow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>
              <a:solidFill>
                <a:srgbClr val="FFFFFF"/>
              </a:solidFill>
              <a:latin typeface="Angsana New"/>
            </a:endParaRPr>
          </a:p>
        </p:txBody>
      </p:sp>
      <p:cxnSp>
        <p:nvCxnSpPr>
          <p:cNvPr id="25" name="ตัวเชื่อมต่อหักมุม 24"/>
          <p:cNvCxnSpPr>
            <a:stCxn id="10245" idx="2"/>
            <a:endCxn id="10246" idx="0"/>
          </p:cNvCxnSpPr>
          <p:nvPr/>
        </p:nvCxnSpPr>
        <p:spPr>
          <a:xfrm rot="5400000">
            <a:off x="5305425" y="2181225"/>
            <a:ext cx="400050" cy="2552700"/>
          </a:xfrm>
          <a:prstGeom prst="bentConnector3">
            <a:avLst>
              <a:gd name="adj1" fmla="val 50000"/>
            </a:avLst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รูปร่าง 26"/>
          <p:cNvCxnSpPr/>
          <p:nvPr/>
        </p:nvCxnSpPr>
        <p:spPr>
          <a:xfrm>
            <a:off x="6781800" y="3429000"/>
            <a:ext cx="1295400" cy="312738"/>
          </a:xfrm>
          <a:prstGeom prst="bentConnector2">
            <a:avLst/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ตัวเชื่อมต่อหักมุม 28"/>
          <p:cNvCxnSpPr>
            <a:stCxn id="10248" idx="2"/>
            <a:endCxn id="10250" idx="0"/>
          </p:cNvCxnSpPr>
          <p:nvPr/>
        </p:nvCxnSpPr>
        <p:spPr>
          <a:xfrm rot="16200000" flipH="1">
            <a:off x="4939507" y="4706145"/>
            <a:ext cx="536575" cy="2081212"/>
          </a:xfrm>
          <a:prstGeom prst="bentConnector3">
            <a:avLst>
              <a:gd name="adj1" fmla="val 50000"/>
            </a:avLst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ตัวเชื่อมต่อหักมุม 30"/>
          <p:cNvCxnSpPr>
            <a:stCxn id="10249" idx="2"/>
            <a:endCxn id="10250" idx="0"/>
          </p:cNvCxnSpPr>
          <p:nvPr/>
        </p:nvCxnSpPr>
        <p:spPr>
          <a:xfrm rot="5400000">
            <a:off x="6874670" y="4852195"/>
            <a:ext cx="536575" cy="1789113"/>
          </a:xfrm>
          <a:prstGeom prst="bentConnector3">
            <a:avLst>
              <a:gd name="adj1" fmla="val 50000"/>
            </a:avLst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ตัวเชื่อมต่อหักมุม 32"/>
          <p:cNvCxnSpPr>
            <a:stCxn id="10250" idx="3"/>
            <a:endCxn id="10243" idx="3"/>
          </p:cNvCxnSpPr>
          <p:nvPr/>
        </p:nvCxnSpPr>
        <p:spPr>
          <a:xfrm flipV="1">
            <a:off x="7620000" y="1449389"/>
            <a:ext cx="609600" cy="4797425"/>
          </a:xfrm>
          <a:prstGeom prst="bentConnector3">
            <a:avLst>
              <a:gd name="adj1" fmla="val 432885"/>
            </a:avLst>
          </a:prstGeom>
          <a:ln w="3810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782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7048" y="107810"/>
            <a:ext cx="9421558" cy="66791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397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6464" y="158855"/>
            <a:ext cx="9555480" cy="650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008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719" y="0"/>
            <a:ext cx="9795129" cy="6780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1611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80962"/>
            <a:ext cx="9944100" cy="669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150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-19050"/>
            <a:ext cx="9648825" cy="6896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309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912" y="90487"/>
            <a:ext cx="9782175" cy="6677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727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66687"/>
            <a:ext cx="9877425" cy="652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34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0726" y="0"/>
            <a:ext cx="10000586" cy="68719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39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5501" y="-1"/>
            <a:ext cx="9664769" cy="68606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275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-28575"/>
            <a:ext cx="9696450" cy="6915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363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th-TH" sz="60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มาตรฐานการอุดมศึกษา</a:t>
            </a:r>
            <a:endParaRPr lang="en-US" sz="6000" b="1" dirty="0"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60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 </a:t>
            </a:r>
            <a:r>
              <a:rPr lang="th-TH" sz="60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ฉบับเดิม พ.ศ. </a:t>
            </a:r>
            <a:r>
              <a:rPr lang="en-US" sz="60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2549</a:t>
            </a:r>
          </a:p>
          <a:p>
            <a:r>
              <a:rPr lang="en-US" sz="60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 </a:t>
            </a:r>
            <a:r>
              <a:rPr lang="th-TH" sz="60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ฉบับใหม่ พ.ศ. </a:t>
            </a:r>
            <a:r>
              <a:rPr lang="en-US" sz="60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2561</a:t>
            </a:r>
            <a:endParaRPr lang="en-US" sz="6000" b="1" dirty="0"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364225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th-TH" sz="60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แนวทางนำสู่การปฏิบัติ</a:t>
            </a:r>
            <a:endParaRPr lang="en-US" sz="6000" b="1" dirty="0"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562986"/>
            <a:ext cx="10515600" cy="4613977"/>
          </a:xfrm>
        </p:spPr>
        <p:txBody>
          <a:bodyPr>
            <a:normAutofit/>
          </a:bodyPr>
          <a:lstStyle/>
          <a:p>
            <a:r>
              <a:rPr lang="th-TH" sz="44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มี</a:t>
            </a:r>
            <a:r>
              <a:rPr lang="th-TH" sz="44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กระบวนการในการทบทวน</a:t>
            </a:r>
            <a:r>
              <a:rPr lang="th-TH" sz="44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ผลการดำเนินการตามหลักสูตร โดย</a:t>
            </a:r>
            <a:r>
              <a:rPr lang="th-TH" sz="44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นำผลลัพธ์และผลการติดตาม</a:t>
            </a:r>
            <a:r>
              <a:rPr lang="th-TH" sz="44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บัณฑิต ทั้งจากตัวบัณฑิต ศิษย์เก่า ผู้ใช้บัณฑิต และเสียงสะท้อนจากสังคม มาใช้ใน</a:t>
            </a:r>
            <a:r>
              <a:rPr lang="th-TH" sz="4400" b="1" dirty="0" smtClean="0">
                <a:solidFill>
                  <a:srgbClr val="FF0000"/>
                </a:solidFill>
                <a:latin typeface="JasmineUPC" panose="02020603050405020304" pitchFamily="18" charset="-34"/>
                <a:cs typeface="JasmineUPC" panose="02020603050405020304" pitchFamily="18" charset="-34"/>
              </a:rPr>
              <a:t>การปรับปรุงทั้งรายวิชาและปรับปรุงหลักสูตร</a:t>
            </a:r>
            <a:r>
              <a:rPr lang="th-TH" sz="44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เป็นระยะอย่างต่อเนื่อง</a:t>
            </a:r>
            <a:endParaRPr lang="en-US" sz="4800" b="1" dirty="0"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37812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2117" y="2236455"/>
            <a:ext cx="10515600" cy="1325563"/>
          </a:xfrm>
        </p:spPr>
        <p:txBody>
          <a:bodyPr>
            <a:noAutofit/>
          </a:bodyPr>
          <a:lstStyle/>
          <a:p>
            <a:pPr algn="ctr"/>
            <a:r>
              <a:rPr lang="th-TH" sz="16600" b="1" dirty="0" smtClean="0">
                <a:latin typeface="JasmineUPC" panose="02020603050405020304" pitchFamily="18" charset="-34"/>
                <a:cs typeface="JasmineUPC" panose="02020603050405020304" pitchFamily="18" charset="-34"/>
              </a:rPr>
              <a:t>ขอบคุณค่ะ</a:t>
            </a:r>
            <a:endParaRPr lang="en-US" sz="16600" b="1" dirty="0">
              <a:latin typeface="JasmineUPC" panose="02020603050405020304" pitchFamily="18" charset="-34"/>
              <a:cs typeface="JasmineUPC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69357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74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4208" y="-10265"/>
            <a:ext cx="9409176" cy="6868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56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2113" y="9829"/>
            <a:ext cx="9792586" cy="6855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284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6850" y="0"/>
            <a:ext cx="12238850" cy="685800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85060" y="4412512"/>
            <a:ext cx="1658680" cy="4572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9262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69899"/>
            <a:ext cx="12035053" cy="6688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24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67" y="116959"/>
            <a:ext cx="12144633" cy="6358270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8527312" y="4019107"/>
            <a:ext cx="2945218" cy="227536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313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ngsana New"/>
        <a:ea typeface=""/>
        <a:cs typeface=""/>
      </a:majorFont>
      <a:minorFont>
        <a:latin typeface="Angsana N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anose="02020603050405020304" pitchFamily="18" charset="-34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 panose="02020603050405020304" pitchFamily="18" charset="-34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</TotalTime>
  <Words>120</Words>
  <Application>Microsoft Office PowerPoint</Application>
  <PresentationFormat>Widescreen</PresentationFormat>
  <Paragraphs>23</Paragraphs>
  <Slides>31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31</vt:i4>
      </vt:variant>
    </vt:vector>
  </HeadingPairs>
  <TitlesOfParts>
    <vt:vector size="39" baseType="lpstr">
      <vt:lpstr>Angsana New</vt:lpstr>
      <vt:lpstr>Arial</vt:lpstr>
      <vt:lpstr>Calibri</vt:lpstr>
      <vt:lpstr>Calibri Light</vt:lpstr>
      <vt:lpstr>Comic Sans MS</vt:lpstr>
      <vt:lpstr>JasmineUPC</vt:lpstr>
      <vt:lpstr>Office Theme</vt:lpstr>
      <vt:lpstr>Blank Presentation</vt:lpstr>
      <vt:lpstr>มาตรฐานการอุดมศึกษา 2561</vt:lpstr>
      <vt:lpstr>Curriculum development</vt:lpstr>
      <vt:lpstr>มาตรฐานการอุดมศึกษา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แนวทางนำสู่การปฏิบัติ</vt:lpstr>
      <vt:lpstr>ขอบคุณค่ะ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มาตรฐานการอุดมศึกษา 2561</dc:title>
  <dc:creator>Windows User</dc:creator>
  <cp:lastModifiedBy>Windows User</cp:lastModifiedBy>
  <cp:revision>14</cp:revision>
  <dcterms:created xsi:type="dcterms:W3CDTF">2019-03-08T03:37:04Z</dcterms:created>
  <dcterms:modified xsi:type="dcterms:W3CDTF">2019-06-21T03:33:22Z</dcterms:modified>
</cp:coreProperties>
</file>